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33"/>
  </p:notesMasterIdLst>
  <p:handoutMasterIdLst>
    <p:handoutMasterId r:id="rId34"/>
  </p:handoutMasterIdLst>
  <p:sldIdLst>
    <p:sldId id="263" r:id="rId2"/>
    <p:sldId id="264" r:id="rId3"/>
    <p:sldId id="265" r:id="rId4"/>
    <p:sldId id="266" r:id="rId5"/>
    <p:sldId id="267" r:id="rId6"/>
    <p:sldId id="268" r:id="rId7"/>
    <p:sldId id="269"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88" r:id="rId27"/>
    <p:sldId id="289" r:id="rId28"/>
    <p:sldId id="290" r:id="rId29"/>
    <p:sldId id="291" r:id="rId30"/>
    <p:sldId id="292" r:id="rId31"/>
    <p:sldId id="293" r:id="rId32"/>
  </p:sldIdLst>
  <p:sldSz cx="9144000" cy="6858000" type="screen4x3"/>
  <p:notesSz cx="7010400" cy="9236075"/>
  <p:defaultTextStyle>
    <a:defPPr>
      <a:defRPr lang="fr-CA"/>
    </a:defPPr>
    <a:lvl1pPr algn="l" rtl="0" fontAlgn="base">
      <a:spcBef>
        <a:spcPct val="0"/>
      </a:spcBef>
      <a:spcAft>
        <a:spcPct val="0"/>
      </a:spcAft>
      <a:defRPr kern="1200">
        <a:solidFill>
          <a:schemeClr val="tx1"/>
        </a:solidFill>
        <a:latin typeface="Arial" pitchFamily="34" charset="0"/>
        <a:ea typeface="Osaka" charset="-128"/>
        <a:cs typeface="+mn-cs"/>
      </a:defRPr>
    </a:lvl1pPr>
    <a:lvl2pPr marL="457200" algn="l" rtl="0" fontAlgn="base">
      <a:spcBef>
        <a:spcPct val="0"/>
      </a:spcBef>
      <a:spcAft>
        <a:spcPct val="0"/>
      </a:spcAft>
      <a:defRPr kern="1200">
        <a:solidFill>
          <a:schemeClr val="tx1"/>
        </a:solidFill>
        <a:latin typeface="Arial" pitchFamily="34" charset="0"/>
        <a:ea typeface="Osaka" charset="-128"/>
        <a:cs typeface="+mn-cs"/>
      </a:defRPr>
    </a:lvl2pPr>
    <a:lvl3pPr marL="914400" algn="l" rtl="0" fontAlgn="base">
      <a:spcBef>
        <a:spcPct val="0"/>
      </a:spcBef>
      <a:spcAft>
        <a:spcPct val="0"/>
      </a:spcAft>
      <a:defRPr kern="1200">
        <a:solidFill>
          <a:schemeClr val="tx1"/>
        </a:solidFill>
        <a:latin typeface="Arial" pitchFamily="34" charset="0"/>
        <a:ea typeface="Osaka" charset="-128"/>
        <a:cs typeface="+mn-cs"/>
      </a:defRPr>
    </a:lvl3pPr>
    <a:lvl4pPr marL="1371600" algn="l" rtl="0" fontAlgn="base">
      <a:spcBef>
        <a:spcPct val="0"/>
      </a:spcBef>
      <a:spcAft>
        <a:spcPct val="0"/>
      </a:spcAft>
      <a:defRPr kern="1200">
        <a:solidFill>
          <a:schemeClr val="tx1"/>
        </a:solidFill>
        <a:latin typeface="Arial" pitchFamily="34" charset="0"/>
        <a:ea typeface="Osaka" charset="-128"/>
        <a:cs typeface="+mn-cs"/>
      </a:defRPr>
    </a:lvl4pPr>
    <a:lvl5pPr marL="1828800" algn="l" rtl="0" fontAlgn="base">
      <a:spcBef>
        <a:spcPct val="0"/>
      </a:spcBef>
      <a:spcAft>
        <a:spcPct val="0"/>
      </a:spcAft>
      <a:defRPr kern="1200">
        <a:solidFill>
          <a:schemeClr val="tx1"/>
        </a:solidFill>
        <a:latin typeface="Arial" pitchFamily="34" charset="0"/>
        <a:ea typeface="Osaka" charset="-128"/>
        <a:cs typeface="+mn-cs"/>
      </a:defRPr>
    </a:lvl5pPr>
    <a:lvl6pPr marL="2286000" algn="l" defTabSz="914400" rtl="0" eaLnBrk="1" latinLnBrk="0" hangingPunct="1">
      <a:defRPr kern="1200">
        <a:solidFill>
          <a:schemeClr val="tx1"/>
        </a:solidFill>
        <a:latin typeface="Arial" pitchFamily="34" charset="0"/>
        <a:ea typeface="Osaka" charset="-128"/>
        <a:cs typeface="+mn-cs"/>
      </a:defRPr>
    </a:lvl6pPr>
    <a:lvl7pPr marL="2743200" algn="l" defTabSz="914400" rtl="0" eaLnBrk="1" latinLnBrk="0" hangingPunct="1">
      <a:defRPr kern="1200">
        <a:solidFill>
          <a:schemeClr val="tx1"/>
        </a:solidFill>
        <a:latin typeface="Arial" pitchFamily="34" charset="0"/>
        <a:ea typeface="Osaka" charset="-128"/>
        <a:cs typeface="+mn-cs"/>
      </a:defRPr>
    </a:lvl7pPr>
    <a:lvl8pPr marL="3200400" algn="l" defTabSz="914400" rtl="0" eaLnBrk="1" latinLnBrk="0" hangingPunct="1">
      <a:defRPr kern="1200">
        <a:solidFill>
          <a:schemeClr val="tx1"/>
        </a:solidFill>
        <a:latin typeface="Arial" pitchFamily="34" charset="0"/>
        <a:ea typeface="Osaka" charset="-128"/>
        <a:cs typeface="+mn-cs"/>
      </a:defRPr>
    </a:lvl8pPr>
    <a:lvl9pPr marL="3657600" algn="l" defTabSz="914400" rtl="0" eaLnBrk="1" latinLnBrk="0" hangingPunct="1">
      <a:defRPr kern="1200">
        <a:solidFill>
          <a:schemeClr val="tx1"/>
        </a:solidFill>
        <a:latin typeface="Arial" pitchFamily="34" charset="0"/>
        <a:ea typeface="Osaka" charset="-128"/>
        <a:cs typeface="+mn-cs"/>
      </a:defRPr>
    </a:lvl9pPr>
  </p:defaultTextStyle>
  <p:extLst>
    <p:ext uri="{EFAFB233-063F-42B5-8137-9DF3F51BA10A}">
      <p15:sldGuideLst xmlns:p15="http://schemas.microsoft.com/office/powerpoint/2012/main">
        <p15:guide id="1" orient="horz" pos="3838">
          <p15:clr>
            <a:srgbClr val="A4A3A4"/>
          </p15:clr>
        </p15:guide>
        <p15:guide id="2" orient="horz" pos="4269">
          <p15:clr>
            <a:srgbClr val="A4A3A4"/>
          </p15:clr>
        </p15:guide>
        <p15:guide id="3" pos="5494">
          <p15:clr>
            <a:srgbClr val="A4A3A4"/>
          </p15:clr>
        </p15:guide>
        <p15:guide id="4" pos="139">
          <p15:clr>
            <a:srgbClr val="A4A3A4"/>
          </p15:clr>
        </p15:guide>
      </p15:sldGuideLst>
    </p:ext>
    <p:ext uri="{2D200454-40CA-4A62-9FC3-DE9A4176ACB9}">
      <p15:notesGuideLst xmlns:p15="http://schemas.microsoft.com/office/powerpoint/2012/main">
        <p15:guide id="1" orient="horz" pos="2909">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4745"/>
    <a:srgbClr val="4D4126"/>
    <a:srgbClr val="D4642B"/>
    <a:srgbClr val="7A7E7D"/>
    <a:srgbClr val="6B859E"/>
    <a:srgbClr val="204275"/>
    <a:srgbClr val="CB203C"/>
    <a:srgbClr val="273D5F"/>
    <a:srgbClr val="9A1F23"/>
    <a:srgbClr val="0042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282" autoAdjust="0"/>
    <p:restoredTop sz="92517" autoAdjust="0"/>
  </p:normalViewPr>
  <p:slideViewPr>
    <p:cSldViewPr showGuides="1">
      <p:cViewPr varScale="1">
        <p:scale>
          <a:sx n="118" d="100"/>
          <a:sy n="118" d="100"/>
        </p:scale>
        <p:origin x="2360" y="200"/>
      </p:cViewPr>
      <p:guideLst>
        <p:guide orient="horz" pos="3838"/>
        <p:guide orient="horz" pos="4269"/>
        <p:guide pos="5494"/>
        <p:guide pos="13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80"/>
    </p:cViewPr>
  </p:sorterViewPr>
  <p:notesViewPr>
    <p:cSldViewPr showGuides="1">
      <p:cViewPr>
        <p:scale>
          <a:sx n="106" d="100"/>
          <a:sy n="106" d="100"/>
        </p:scale>
        <p:origin x="-5250" y="-522"/>
      </p:cViewPr>
      <p:guideLst>
        <p:guide orient="horz" pos="2909"/>
        <p:guide pos="2208"/>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 Prud'Homme" userId="5e5508d7-69be-48f8-8f1e-5d36a68b414c" providerId="ADAL" clId="{D4948155-5CA4-1646-B9CA-E312CEDD857B}"/>
    <pc:docChg chg="custSel modSld">
      <pc:chgData name="Marc Prud'Homme" userId="5e5508d7-69be-48f8-8f1e-5d36a68b414c" providerId="ADAL" clId="{D4948155-5CA4-1646-B9CA-E312CEDD857B}" dt="2022-03-22T15:45:45.539" v="1" actId="313"/>
      <pc:docMkLst>
        <pc:docMk/>
      </pc:docMkLst>
      <pc:sldChg chg="modSp mod">
        <pc:chgData name="Marc Prud'Homme" userId="5e5508d7-69be-48f8-8f1e-5d36a68b414c" providerId="ADAL" clId="{D4948155-5CA4-1646-B9CA-E312CEDD857B}" dt="2022-03-22T15:45:39.199" v="0" actId="313"/>
        <pc:sldMkLst>
          <pc:docMk/>
          <pc:sldMk cId="1613263233" sldId="275"/>
        </pc:sldMkLst>
        <pc:spChg chg="mod">
          <ac:chgData name="Marc Prud'Homme" userId="5e5508d7-69be-48f8-8f1e-5d36a68b414c" providerId="ADAL" clId="{D4948155-5CA4-1646-B9CA-E312CEDD857B}" dt="2022-03-22T15:45:39.199" v="0" actId="313"/>
          <ac:spMkLst>
            <pc:docMk/>
            <pc:sldMk cId="1613263233" sldId="275"/>
            <ac:spMk id="6" creationId="{00000000-0000-0000-0000-000000000000}"/>
          </ac:spMkLst>
        </pc:spChg>
      </pc:sldChg>
      <pc:sldChg chg="modSp mod">
        <pc:chgData name="Marc Prud'Homme" userId="5e5508d7-69be-48f8-8f1e-5d36a68b414c" providerId="ADAL" clId="{D4948155-5CA4-1646-B9CA-E312CEDD857B}" dt="2022-03-22T15:45:45.539" v="1" actId="313"/>
        <pc:sldMkLst>
          <pc:docMk/>
          <pc:sldMk cId="2636357668" sldId="276"/>
        </pc:sldMkLst>
        <pc:spChg chg="mod">
          <ac:chgData name="Marc Prud'Homme" userId="5e5508d7-69be-48f8-8f1e-5d36a68b414c" providerId="ADAL" clId="{D4948155-5CA4-1646-B9CA-E312CEDD857B}" dt="2022-03-22T15:45:45.539" v="1" actId="313"/>
          <ac:spMkLst>
            <pc:docMk/>
            <pc:sldMk cId="2636357668" sldId="276"/>
            <ac:spMk id="6"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8" name="Rectangle 4"/>
          <p:cNvSpPr>
            <a:spLocks noGrp="1" noChangeArrowheads="1"/>
          </p:cNvSpPr>
          <p:nvPr>
            <p:ph type="ftr" sz="quarter" idx="2"/>
          </p:nvPr>
        </p:nvSpPr>
        <p:spPr bwMode="auto">
          <a:xfrm>
            <a:off x="0" y="8772525"/>
            <a:ext cx="3038475" cy="461963"/>
          </a:xfrm>
          <a:prstGeom prst="rect">
            <a:avLst/>
          </a:prstGeom>
          <a:noFill/>
          <a:ln w="9525">
            <a:noFill/>
            <a:miter lim="800000"/>
            <a:headEnd/>
            <a:tailEnd/>
          </a:ln>
          <a:effectLst/>
        </p:spPr>
        <p:txBody>
          <a:bodyPr vert="horz" wrap="square" lIns="92830" tIns="46415" rIns="92830" bIns="46415" numCol="1" anchor="b" anchorCtr="0" compatLnSpc="1">
            <a:prstTxWarp prst="textNoShape">
              <a:avLst/>
            </a:prstTxWarp>
          </a:bodyPr>
          <a:lstStyle>
            <a:lvl1pPr defTabSz="928688">
              <a:defRPr sz="1200">
                <a:latin typeface="Arial" charset="0"/>
                <a:ea typeface="Osaka" pitchFamily="-44" charset="-128"/>
              </a:defRPr>
            </a:lvl1pPr>
          </a:lstStyle>
          <a:p>
            <a:pPr>
              <a:defRPr/>
            </a:pPr>
            <a:endParaRPr lang="en-US"/>
          </a:p>
        </p:txBody>
      </p:sp>
      <p:sp>
        <p:nvSpPr>
          <p:cNvPr id="6" name="Espace réservé du numéro de diapositive 5"/>
          <p:cNvSpPr>
            <a:spLocks noGrp="1"/>
          </p:cNvSpPr>
          <p:nvPr>
            <p:ph type="sldNum" sz="quarter" idx="3"/>
          </p:nvPr>
        </p:nvSpPr>
        <p:spPr>
          <a:xfrm>
            <a:off x="3970338" y="8772525"/>
            <a:ext cx="3038475" cy="461963"/>
          </a:xfrm>
          <a:prstGeom prst="rect">
            <a:avLst/>
          </a:prstGeom>
        </p:spPr>
        <p:txBody>
          <a:bodyPr vert="horz" lIns="91440" tIns="45720" rIns="91440" bIns="45720" rtlCol="0" anchor="b"/>
          <a:lstStyle>
            <a:lvl1pPr algn="r">
              <a:defRPr sz="1200">
                <a:latin typeface="Arial" charset="0"/>
                <a:ea typeface="Osaka" pitchFamily="52" charset="-128"/>
              </a:defRPr>
            </a:lvl1pPr>
          </a:lstStyle>
          <a:p>
            <a:pPr>
              <a:defRPr/>
            </a:pPr>
            <a:fld id="{97834233-6072-4E67-9B55-28F62049FB30}" type="slidenum">
              <a:rPr lang="fr-CA"/>
              <a:pPr>
                <a:defRPr/>
              </a:pPr>
              <a:t>‹#›</a:t>
            </a:fld>
            <a:endParaRPr lang="fr-CA" dirty="0"/>
          </a:p>
        </p:txBody>
      </p:sp>
    </p:spTree>
    <p:extLst>
      <p:ext uri="{BB962C8B-B14F-4D97-AF65-F5344CB8AC3E}">
        <p14:creationId xmlns:p14="http://schemas.microsoft.com/office/powerpoint/2010/main" val="1152049450"/>
      </p:ext>
    </p:extLst>
  </p:cSld>
  <p:clrMap bg1="lt1" tx1="dk1" bg2="lt2" tx2="dk2" accent1="accent1" accent2="accent2" accent3="accent3" accent4="accent4" accent5="accent5" accent6="accent6" hlink="hlink" folHlink="folHlink"/>
  <p:hf sldNum="0" hdr="0" ftr="0" dt="0"/>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bwMode="auto">
          <a:xfrm>
            <a:off x="0" y="0"/>
            <a:ext cx="3038475" cy="461963"/>
          </a:xfrm>
          <a:prstGeom prst="rect">
            <a:avLst/>
          </a:prstGeom>
          <a:noFill/>
          <a:ln w="9525">
            <a:noFill/>
            <a:miter lim="800000"/>
            <a:headEnd/>
            <a:tailEnd/>
          </a:ln>
          <a:effectLst/>
        </p:spPr>
        <p:txBody>
          <a:bodyPr vert="horz" wrap="square" lIns="92830" tIns="46415" rIns="92830" bIns="46415" numCol="1" anchor="t" anchorCtr="0" compatLnSpc="1">
            <a:prstTxWarp prst="textNoShape">
              <a:avLst/>
            </a:prstTxWarp>
          </a:bodyPr>
          <a:lstStyle>
            <a:lvl1pPr defTabSz="928688">
              <a:defRPr sz="1200">
                <a:latin typeface="Arial" charset="0"/>
                <a:ea typeface="Osaka" pitchFamily="-44" charset="-128"/>
              </a:defRPr>
            </a:lvl1pPr>
          </a:lstStyle>
          <a:p>
            <a:pPr>
              <a:defRPr/>
            </a:pPr>
            <a:endParaRPr lang="en-US"/>
          </a:p>
        </p:txBody>
      </p:sp>
      <p:sp>
        <p:nvSpPr>
          <p:cNvPr id="35843" name="Rectangle 3"/>
          <p:cNvSpPr>
            <a:spLocks noGrp="1" noChangeArrowheads="1"/>
          </p:cNvSpPr>
          <p:nvPr>
            <p:ph type="dt" idx="1"/>
          </p:nvPr>
        </p:nvSpPr>
        <p:spPr bwMode="auto">
          <a:xfrm>
            <a:off x="3970338" y="0"/>
            <a:ext cx="3038475" cy="461963"/>
          </a:xfrm>
          <a:prstGeom prst="rect">
            <a:avLst/>
          </a:prstGeom>
          <a:noFill/>
          <a:ln w="9525">
            <a:noFill/>
            <a:miter lim="800000"/>
            <a:headEnd/>
            <a:tailEnd/>
          </a:ln>
          <a:effectLst/>
        </p:spPr>
        <p:txBody>
          <a:bodyPr vert="horz" wrap="square" lIns="92830" tIns="46415" rIns="92830" bIns="46415" numCol="1" anchor="t" anchorCtr="0" compatLnSpc="1">
            <a:prstTxWarp prst="textNoShape">
              <a:avLst/>
            </a:prstTxWarp>
          </a:bodyPr>
          <a:lstStyle>
            <a:lvl1pPr algn="r" defTabSz="928688">
              <a:defRPr sz="1200">
                <a:latin typeface="Arial" charset="0"/>
                <a:ea typeface="Osaka" pitchFamily="-44" charset="-128"/>
              </a:defRPr>
            </a:lvl1pPr>
          </a:lstStyle>
          <a:p>
            <a:pPr>
              <a:defRPr/>
            </a:pPr>
            <a:endParaRPr lang="en-US"/>
          </a:p>
        </p:txBody>
      </p:sp>
      <p:sp>
        <p:nvSpPr>
          <p:cNvPr id="10244" name="Rectangle 4"/>
          <p:cNvSpPr>
            <a:spLocks noGrp="1" noRot="1" noChangeAspect="1" noChangeArrowheads="1" noTextEdit="1"/>
          </p:cNvSpPr>
          <p:nvPr>
            <p:ph type="sldImg" idx="2"/>
          </p:nvPr>
        </p:nvSpPr>
        <p:spPr bwMode="auto">
          <a:xfrm>
            <a:off x="1196975" y="692150"/>
            <a:ext cx="4618038" cy="3463925"/>
          </a:xfrm>
          <a:prstGeom prst="rect">
            <a:avLst/>
          </a:prstGeom>
          <a:noFill/>
          <a:ln w="9525">
            <a:solidFill>
              <a:srgbClr val="000000"/>
            </a:solidFill>
            <a:miter lim="800000"/>
            <a:headEnd/>
            <a:tailEnd/>
          </a:ln>
        </p:spPr>
      </p:sp>
      <p:sp>
        <p:nvSpPr>
          <p:cNvPr id="35845" name="Rectangle 5"/>
          <p:cNvSpPr>
            <a:spLocks noGrp="1" noChangeArrowheads="1"/>
          </p:cNvSpPr>
          <p:nvPr>
            <p:ph type="body" sz="quarter" idx="3"/>
          </p:nvPr>
        </p:nvSpPr>
        <p:spPr bwMode="auto">
          <a:xfrm>
            <a:off x="701675" y="4387850"/>
            <a:ext cx="5607050" cy="4156075"/>
          </a:xfrm>
          <a:prstGeom prst="rect">
            <a:avLst/>
          </a:prstGeom>
          <a:noFill/>
          <a:ln w="9525">
            <a:noFill/>
            <a:miter lim="800000"/>
            <a:headEnd/>
            <a:tailEnd/>
          </a:ln>
          <a:effectLst/>
        </p:spPr>
        <p:txBody>
          <a:bodyPr vert="horz" wrap="square" lIns="92830" tIns="46415" rIns="92830" bIns="46415" numCol="1" anchor="t" anchorCtr="0" compatLnSpc="1">
            <a:prstTxWarp prst="textNoShape">
              <a:avLst/>
            </a:prstTxWarp>
          </a:bodyPr>
          <a:lstStyle/>
          <a:p>
            <a:pPr lvl="0"/>
            <a:r>
              <a:rPr lang="fr-CA" noProof="0" dirty="0"/>
              <a:t>Cliquez pour modifier les styles du texte du masque</a:t>
            </a:r>
          </a:p>
          <a:p>
            <a:pPr lvl="1"/>
            <a:r>
              <a:rPr lang="fr-CA" noProof="0" dirty="0"/>
              <a:t>Deuxième niveau</a:t>
            </a:r>
          </a:p>
          <a:p>
            <a:pPr lvl="2"/>
            <a:r>
              <a:rPr lang="fr-CA" noProof="0" dirty="0"/>
              <a:t>Troisième niveau</a:t>
            </a:r>
          </a:p>
          <a:p>
            <a:pPr lvl="3"/>
            <a:r>
              <a:rPr lang="fr-CA" noProof="0" dirty="0"/>
              <a:t>Quatrième niveau</a:t>
            </a:r>
          </a:p>
          <a:p>
            <a:pPr lvl="4"/>
            <a:r>
              <a:rPr lang="fr-CA" noProof="0" dirty="0"/>
              <a:t>Cinquième niveau</a:t>
            </a:r>
          </a:p>
        </p:txBody>
      </p:sp>
      <p:sp>
        <p:nvSpPr>
          <p:cNvPr id="35846" name="Rectangle 6"/>
          <p:cNvSpPr>
            <a:spLocks noGrp="1" noChangeArrowheads="1"/>
          </p:cNvSpPr>
          <p:nvPr>
            <p:ph type="ftr" sz="quarter" idx="4"/>
          </p:nvPr>
        </p:nvSpPr>
        <p:spPr bwMode="auto">
          <a:xfrm>
            <a:off x="0" y="8772525"/>
            <a:ext cx="3038475" cy="461963"/>
          </a:xfrm>
          <a:prstGeom prst="rect">
            <a:avLst/>
          </a:prstGeom>
          <a:noFill/>
          <a:ln w="9525">
            <a:noFill/>
            <a:miter lim="800000"/>
            <a:headEnd/>
            <a:tailEnd/>
          </a:ln>
          <a:effectLst/>
        </p:spPr>
        <p:txBody>
          <a:bodyPr vert="horz" wrap="square" lIns="92830" tIns="46415" rIns="92830" bIns="46415" numCol="1" anchor="b" anchorCtr="0" compatLnSpc="1">
            <a:prstTxWarp prst="textNoShape">
              <a:avLst/>
            </a:prstTxWarp>
          </a:bodyPr>
          <a:lstStyle>
            <a:lvl1pPr defTabSz="928688">
              <a:defRPr sz="1200">
                <a:latin typeface="Arial" charset="0"/>
                <a:ea typeface="Osaka" pitchFamily="-44" charset="-128"/>
              </a:defRPr>
            </a:lvl1pPr>
          </a:lstStyle>
          <a:p>
            <a:pPr>
              <a:defRPr/>
            </a:pPr>
            <a:endParaRPr lang="en-US"/>
          </a:p>
        </p:txBody>
      </p:sp>
      <p:sp>
        <p:nvSpPr>
          <p:cNvPr id="35847" name="Rectangle 7"/>
          <p:cNvSpPr>
            <a:spLocks noGrp="1" noChangeArrowheads="1"/>
          </p:cNvSpPr>
          <p:nvPr>
            <p:ph type="sldNum" sz="quarter" idx="5"/>
          </p:nvPr>
        </p:nvSpPr>
        <p:spPr bwMode="auto">
          <a:xfrm>
            <a:off x="3970338" y="8772525"/>
            <a:ext cx="3038475" cy="461963"/>
          </a:xfrm>
          <a:prstGeom prst="rect">
            <a:avLst/>
          </a:prstGeom>
          <a:noFill/>
          <a:ln w="9525">
            <a:noFill/>
            <a:miter lim="800000"/>
            <a:headEnd/>
            <a:tailEnd/>
          </a:ln>
          <a:effectLst/>
        </p:spPr>
        <p:txBody>
          <a:bodyPr vert="horz" wrap="square" lIns="92830" tIns="46415" rIns="92830" bIns="46415" numCol="1" anchor="b" anchorCtr="0" compatLnSpc="1">
            <a:prstTxWarp prst="textNoShape">
              <a:avLst/>
            </a:prstTxWarp>
          </a:bodyPr>
          <a:lstStyle>
            <a:lvl1pPr algn="r" defTabSz="928688">
              <a:defRPr sz="1200">
                <a:latin typeface="Arial" charset="0"/>
                <a:ea typeface="Osaka" pitchFamily="-44" charset="-128"/>
              </a:defRPr>
            </a:lvl1pPr>
          </a:lstStyle>
          <a:p>
            <a:pPr>
              <a:defRPr/>
            </a:pPr>
            <a:fld id="{2C02CAD0-EEDB-481F-B918-496328B7E2A3}" type="slidenum">
              <a:rPr lang="fr-CA"/>
              <a:pPr>
                <a:defRPr/>
              </a:pPr>
              <a:t>‹#›</a:t>
            </a:fld>
            <a:endParaRPr lang="fr-CA" dirty="0"/>
          </a:p>
        </p:txBody>
      </p:sp>
    </p:spTree>
    <p:extLst>
      <p:ext uri="{BB962C8B-B14F-4D97-AF65-F5344CB8AC3E}">
        <p14:creationId xmlns:p14="http://schemas.microsoft.com/office/powerpoint/2010/main" val="1814942483"/>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1pPr>
    <a:lvl2pPr marL="4572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MS PGothic"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cro-chapt-1">
    <p:spTree>
      <p:nvGrpSpPr>
        <p:cNvPr id="1" name=""/>
        <p:cNvGrpSpPr/>
        <p:nvPr/>
      </p:nvGrpSpPr>
      <p:grpSpPr>
        <a:xfrm>
          <a:off x="0" y="0"/>
          <a:ext cx="0" cy="0"/>
          <a:chOff x="0" y="0"/>
          <a:chExt cx="0" cy="0"/>
        </a:xfrm>
      </p:grpSpPr>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icro-inter-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icro-chapt-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icro-inter-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pic>
        <p:nvPicPr>
          <p:cNvPr id="3" name="Imag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Diapositive de titre">
    <p:spTree>
      <p:nvGrpSpPr>
        <p:cNvPr id="1" name=""/>
        <p:cNvGrpSpPr/>
        <p:nvPr/>
      </p:nvGrpSpPr>
      <p:grpSpPr>
        <a:xfrm>
          <a:off x="0" y="0"/>
          <a:ext cx="0" cy="0"/>
          <a:chOff x="0" y="0"/>
          <a:chExt cx="0" cy="0"/>
        </a:xfrm>
      </p:grpSpPr>
      <p:pic>
        <p:nvPicPr>
          <p:cNvPr id="3" name="Imag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cro-inter-1">
    <p:spTree>
      <p:nvGrpSpPr>
        <p:cNvPr id="1" name=""/>
        <p:cNvGrpSpPr/>
        <p:nvPr/>
      </p:nvGrpSpPr>
      <p:grpSpPr>
        <a:xfrm>
          <a:off x="0" y="0"/>
          <a:ext cx="0" cy="0"/>
          <a:chOff x="0" y="0"/>
          <a:chExt cx="0" cy="0"/>
        </a:xfrm>
      </p:grpSpPr>
      <p:pic>
        <p:nvPicPr>
          <p:cNvPr id="5" name="Image 4" descr="6215_montage_PPT_macro-micro_inter_macro-1.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cro-chapt-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acro-inter-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macro-chapt-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cro-inter-3">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4D4126"/>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icro-chapt-1">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icro-inter-1">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6864370" cy="1157531"/>
          </a:xfrm>
        </p:spPr>
        <p:txBody>
          <a:bodyPr/>
          <a:lstStyle/>
          <a:p>
            <a:r>
              <a:rPr lang="fr-FR" dirty="0"/>
              <a:t>Cliquez pour modifier le style du titre</a:t>
            </a:r>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8"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icro-chapt-2">
    <p:spTree>
      <p:nvGrpSpPr>
        <p:cNvPr id="1" name=""/>
        <p:cNvGrpSpPr/>
        <p:nvPr/>
      </p:nvGrpSpPr>
      <p:grpSpPr>
        <a:xfrm>
          <a:off x="0" y="0"/>
          <a:ext cx="0" cy="0"/>
          <a:chOff x="0" y="0"/>
          <a:chExt cx="0" cy="0"/>
        </a:xfrm>
      </p:grpSpPr>
      <p:pic>
        <p:nvPicPr>
          <p:cNvPr id="5" name="Image 4" descr="6215_montage_PPT_macro-micro_01_macro-2.jpg"/>
          <p:cNvPicPr>
            <a:picLocks noChangeAspect="1"/>
          </p:cNvPicPr>
          <p:nvPr userDrawn="1"/>
        </p:nvPicPr>
        <p:blipFill>
          <a:blip r:embed="rId2" cstate="print"/>
          <a:stretch>
            <a:fillRect/>
          </a:stretch>
        </p:blipFill>
        <p:spPr>
          <a:xfrm>
            <a:off x="0" y="0"/>
            <a:ext cx="9144000" cy="6858000"/>
          </a:xfrm>
          <a:prstGeom prst="rect">
            <a:avLst/>
          </a:prstGeom>
        </p:spPr>
      </p:pic>
      <p:sp>
        <p:nvSpPr>
          <p:cNvPr id="7" name="Titre 6"/>
          <p:cNvSpPr>
            <a:spLocks noGrp="1"/>
          </p:cNvSpPr>
          <p:nvPr>
            <p:ph type="title"/>
          </p:nvPr>
        </p:nvSpPr>
        <p:spPr>
          <a:xfrm>
            <a:off x="1857355" y="199767"/>
            <a:ext cx="5572165" cy="1157531"/>
          </a:xfrm>
        </p:spPr>
        <p:txBody>
          <a:bodyPr/>
          <a:lstStyle/>
          <a:p>
            <a:r>
              <a:rPr lang="fr-FR" dirty="0"/>
              <a:t>Cliquez pour modifier le style du titre</a:t>
            </a:r>
            <a:endParaRPr lang="fr-CA" dirty="0"/>
          </a:p>
        </p:txBody>
      </p:sp>
      <p:sp>
        <p:nvSpPr>
          <p:cNvPr id="6" name="Espace réservé du texte 10"/>
          <p:cNvSpPr>
            <a:spLocks noGrp="1"/>
          </p:cNvSpPr>
          <p:nvPr>
            <p:ph type="body" sz="quarter" idx="13"/>
          </p:nvPr>
        </p:nvSpPr>
        <p:spPr>
          <a:xfrm>
            <a:off x="7421526" y="407338"/>
            <a:ext cx="1552353" cy="1000125"/>
          </a:xfrm>
        </p:spPr>
        <p:txBody>
          <a:bodyPr/>
          <a:lstStyle>
            <a:lvl1pPr algn="ctr">
              <a:defRPr sz="5500">
                <a:solidFill>
                  <a:schemeClr val="bg1"/>
                </a:solidFill>
              </a:defRPr>
            </a:lvl1pPr>
          </a:lstStyle>
          <a:p>
            <a:pPr lvl="0"/>
            <a:r>
              <a:rPr lang="fr-FR" dirty="0" err="1"/>
              <a:t>Cli</a:t>
            </a:r>
            <a:endParaRPr lang="fr-FR"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117227"/>
            <a:ext cx="9144000" cy="733425"/>
          </a:xfrm>
          <a:prstGeom prst="rect">
            <a:avLst/>
          </a:prstGeom>
        </p:spPr>
      </p:pic>
      <p:sp>
        <p:nvSpPr>
          <p:cNvPr id="9" name="Espace réservé du numéro de diapositive 5"/>
          <p:cNvSpPr>
            <a:spLocks noGrp="1"/>
          </p:cNvSpPr>
          <p:nvPr>
            <p:ph type="sldNum" sz="quarter" idx="4"/>
          </p:nvPr>
        </p:nvSpPr>
        <p:spPr>
          <a:xfrm>
            <a:off x="8643966" y="6522662"/>
            <a:ext cx="432000" cy="406800"/>
          </a:xfrm>
          <a:prstGeom prst="rect">
            <a:avLst/>
          </a:prstGeom>
        </p:spPr>
        <p:txBody>
          <a:bodyPr anchor="ctr" anchorCtr="0"/>
          <a:lstStyle>
            <a:lvl1pPr algn="r">
              <a:defRPr sz="1000" b="1">
                <a:solidFill>
                  <a:srgbClr val="3C4745"/>
                </a:solidFill>
              </a:defRPr>
            </a:lvl1pPr>
          </a:lstStyle>
          <a:p>
            <a:pPr>
              <a:defRPr/>
            </a:pPr>
            <a:fld id="{437E8A14-D642-4221-8302-C4B33561F905}" type="slidenum">
              <a:rPr lang="fr-CA" smtClean="0"/>
              <a:pPr>
                <a:defRPr/>
              </a:pPr>
              <a:t>‹#›</a:t>
            </a:fld>
            <a:endParaRPr lang="fr-CA" dirty="0"/>
          </a:p>
        </p:txBody>
      </p:sp>
      <p:sp>
        <p:nvSpPr>
          <p:cNvPr id="10" name="Espace réservé du contenu 9"/>
          <p:cNvSpPr>
            <a:spLocks noGrp="1"/>
          </p:cNvSpPr>
          <p:nvPr>
            <p:ph sz="quarter" idx="12"/>
          </p:nvPr>
        </p:nvSpPr>
        <p:spPr>
          <a:xfrm>
            <a:off x="110945" y="1643050"/>
            <a:ext cx="8610780" cy="4449775"/>
          </a:xfrm>
        </p:spPr>
        <p:txBody>
          <a:bodyPr/>
          <a:lstStyle>
            <a:lvl1pPr>
              <a:buClrTx/>
              <a:defRPr>
                <a:solidFill>
                  <a:schemeClr val="tx1"/>
                </a:solidFill>
              </a:defRPr>
            </a:lvl1pPr>
            <a:lvl2pPr>
              <a:buClrTx/>
              <a:buFont typeface="Arial" pitchFamily="34" charset="0"/>
              <a:buChar char="•"/>
              <a:defRPr>
                <a:solidFill>
                  <a:schemeClr val="tx1"/>
                </a:solidFill>
              </a:defRPr>
            </a:lvl2pPr>
            <a:lvl3pPr>
              <a:buClrTx/>
              <a:buFont typeface="Arial" pitchFamily="34" charset="0"/>
              <a:buChar char="•"/>
              <a:defRPr>
                <a:solidFill>
                  <a:schemeClr val="tx1"/>
                </a:solidFill>
              </a:defRPr>
            </a:lvl3pPr>
            <a:lvl4pPr>
              <a:buClrTx/>
              <a:buFont typeface="Arial" pitchFamily="34" charset="0"/>
              <a:buChar char="•"/>
              <a:defRPr>
                <a:solidFill>
                  <a:schemeClr val="tx1"/>
                </a:solidFill>
              </a:defRPr>
            </a:lvl4pPr>
            <a:lvl5pPr>
              <a:buClrTx/>
              <a:buFont typeface="Arial" pitchFamily="34" charset="0"/>
              <a:buChar char="•"/>
              <a:defRPr>
                <a:solidFill>
                  <a:schemeClr val="tx1"/>
                </a:solidFill>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3"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jpeg"/><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Image 5" descr="6215_montage_PPT_macro-micro_01_macro-1.jpg"/>
          <p:cNvPicPr>
            <a:picLocks noChangeAspect="1"/>
          </p:cNvPicPr>
          <p:nvPr userDrawn="1"/>
        </p:nvPicPr>
        <p:blipFill>
          <a:blip r:embed="rId16" cstate="print"/>
          <a:stretch>
            <a:fillRect/>
          </a:stretch>
        </p:blipFill>
        <p:spPr>
          <a:xfrm>
            <a:off x="0" y="0"/>
            <a:ext cx="9144000" cy="6858000"/>
          </a:xfrm>
          <a:prstGeom prst="rect">
            <a:avLst/>
          </a:prstGeom>
        </p:spPr>
      </p:pic>
      <p:sp>
        <p:nvSpPr>
          <p:cNvPr id="1028" name="Espace réservé du titre 1"/>
          <p:cNvSpPr>
            <a:spLocks noGrp="1"/>
          </p:cNvSpPr>
          <p:nvPr>
            <p:ph type="title"/>
          </p:nvPr>
        </p:nvSpPr>
        <p:spPr bwMode="auto">
          <a:xfrm>
            <a:off x="1857356" y="249939"/>
            <a:ext cx="5500726" cy="1107359"/>
          </a:xfrm>
          <a:prstGeom prst="rect">
            <a:avLst/>
          </a:prstGeom>
          <a:noFill/>
          <a:ln w="9525">
            <a:noFill/>
            <a:miter lim="800000"/>
            <a:headEnd/>
            <a:tailEnd/>
          </a:ln>
        </p:spPr>
        <p:txBody>
          <a:bodyPr vert="horz" wrap="square" lIns="0" tIns="45720" rIns="91440" bIns="45720" numCol="1" anchor="b" anchorCtr="0" compatLnSpc="1">
            <a:prstTxWarp prst="textNoShape">
              <a:avLst/>
            </a:prstTxWarp>
          </a:bodyPr>
          <a:lstStyle/>
          <a:p>
            <a:pPr lvl="0"/>
            <a:r>
              <a:rPr lang="fr-FR" dirty="0"/>
              <a:t>Cliquez pour modifier le style du titre</a:t>
            </a:r>
            <a:endParaRPr lang="fr-CA" dirty="0"/>
          </a:p>
        </p:txBody>
      </p:sp>
      <p:pic>
        <p:nvPicPr>
          <p:cNvPr id="10" name="Picture 9"/>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0" y="6102940"/>
            <a:ext cx="9144000" cy="762000"/>
          </a:xfrm>
          <a:prstGeom prst="rect">
            <a:avLst/>
          </a:prstGeom>
        </p:spPr>
      </p:pic>
      <p:sp>
        <p:nvSpPr>
          <p:cNvPr id="9" name="Espace réservé du numéro de diapositive 5"/>
          <p:cNvSpPr>
            <a:spLocks noGrp="1"/>
          </p:cNvSpPr>
          <p:nvPr>
            <p:ph type="sldNum" sz="quarter" idx="4"/>
          </p:nvPr>
        </p:nvSpPr>
        <p:spPr>
          <a:xfrm>
            <a:off x="8640594" y="6456932"/>
            <a:ext cx="432000" cy="408008"/>
          </a:xfrm>
          <a:prstGeom prst="rect">
            <a:avLst/>
          </a:prstGeom>
        </p:spPr>
        <p:txBody>
          <a:bodyPr lIns="0" tIns="0" rIns="0" bIns="0" anchor="ctr" anchorCtr="0"/>
          <a:lstStyle>
            <a:lvl1pPr algn="r">
              <a:defRPr sz="1000" b="0">
                <a:solidFill>
                  <a:srgbClr val="6B859E"/>
                </a:solidFill>
              </a:defRPr>
            </a:lvl1pPr>
          </a:lstStyle>
          <a:p>
            <a:pPr>
              <a:defRPr/>
            </a:pPr>
            <a:fld id="{437E8A14-D642-4221-8302-C4B33561F905}" type="slidenum">
              <a:rPr lang="fr-CA" smtClean="0"/>
              <a:pPr>
                <a:defRPr/>
              </a:pPr>
              <a:t>‹#›</a:t>
            </a:fld>
            <a:endParaRPr lang="fr-CA" dirty="0"/>
          </a:p>
        </p:txBody>
      </p:sp>
      <p:sp>
        <p:nvSpPr>
          <p:cNvPr id="1029" name="Espace réservé du texte 2"/>
          <p:cNvSpPr>
            <a:spLocks noGrp="1"/>
          </p:cNvSpPr>
          <p:nvPr>
            <p:ph type="body" idx="1"/>
          </p:nvPr>
        </p:nvSpPr>
        <p:spPr bwMode="auto">
          <a:xfrm>
            <a:off x="113938" y="1714488"/>
            <a:ext cx="8607787" cy="437833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
        <p:nvSpPr>
          <p:cNvPr id="11" name="ZoneTexte 5"/>
          <p:cNvSpPr txBox="1">
            <a:spLocks noChangeArrowheads="1"/>
          </p:cNvSpPr>
          <p:nvPr userDrawn="1"/>
        </p:nvSpPr>
        <p:spPr bwMode="auto">
          <a:xfrm>
            <a:off x="5836814" y="6655878"/>
            <a:ext cx="2868093" cy="146194"/>
          </a:xfrm>
          <a:prstGeom prst="rect">
            <a:avLst/>
          </a:prstGeom>
          <a:noFill/>
          <a:ln>
            <a:noFill/>
          </a:ln>
        </p:spPr>
        <p:txBody>
          <a:bodyPr wrap="none" tIns="0" bIns="0">
            <a:spAutoFit/>
          </a:bodyPr>
          <a:lstStyle/>
          <a:p>
            <a:pPr algn="r">
              <a:defRPr/>
            </a:pPr>
            <a:r>
              <a:rPr lang="fr-FR" sz="950" b="0" spc="50" baseline="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Reproduction interdite © Groupe Modulo Inc.</a:t>
            </a:r>
          </a:p>
        </p:txBody>
      </p:sp>
      <p:sp>
        <p:nvSpPr>
          <p:cNvPr id="12" name="ZoneTexte 5"/>
          <p:cNvSpPr txBox="1">
            <a:spLocks noChangeArrowheads="1"/>
          </p:cNvSpPr>
          <p:nvPr userDrawn="1"/>
        </p:nvSpPr>
        <p:spPr bwMode="auto">
          <a:xfrm>
            <a:off x="1979712" y="6655878"/>
            <a:ext cx="767646" cy="146194"/>
          </a:xfrm>
          <a:prstGeom prst="rect">
            <a:avLst/>
          </a:prstGeom>
          <a:noFill/>
          <a:ln>
            <a:noFill/>
          </a:ln>
        </p:spPr>
        <p:txBody>
          <a:bodyPr wrap="none" tIns="0" bIns="0">
            <a:spAutoFit/>
          </a:bodyPr>
          <a:lstStyle/>
          <a:p>
            <a:pPr algn="l">
              <a:defRPr/>
            </a:pP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2</a:t>
            </a:r>
            <a:r>
              <a:rPr lang="fr-FR" sz="950" b="0" spc="50" baseline="2500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e</a:t>
            </a:r>
            <a:r>
              <a:rPr lang="fr-FR" sz="95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fr-FR" sz="900" b="0" spc="50" baseline="0" dirty="0">
                <a:solidFill>
                  <a:schemeClr val="bg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édition</a:t>
            </a:r>
          </a:p>
        </p:txBody>
      </p:sp>
    </p:spTree>
  </p:cSld>
  <p:clrMap bg1="lt1" tx1="dk1" bg2="lt2" tx2="dk2" accent1="accent1" accent2="accent2" accent3="accent3" accent4="accent4" accent5="accent5" accent6="accent6" hlink="hlink" folHlink="folHlink"/>
  <p:sldLayoutIdLst>
    <p:sldLayoutId id="2147484007" r:id="rId1"/>
    <p:sldLayoutId id="2147484023" r:id="rId2"/>
    <p:sldLayoutId id="2147484018" r:id="rId3"/>
    <p:sldLayoutId id="2147484024" r:id="rId4"/>
    <p:sldLayoutId id="2147484019" r:id="rId5"/>
    <p:sldLayoutId id="2147484025" r:id="rId6"/>
    <p:sldLayoutId id="2147484020" r:id="rId7"/>
    <p:sldLayoutId id="2147484026" r:id="rId8"/>
    <p:sldLayoutId id="2147484021" r:id="rId9"/>
    <p:sldLayoutId id="2147484027" r:id="rId10"/>
    <p:sldLayoutId id="2147484022" r:id="rId11"/>
    <p:sldLayoutId id="2147484028" r:id="rId12"/>
    <p:sldLayoutId id="2147484017" r:id="rId13"/>
    <p:sldLayoutId id="2147484029" r:id="rId14"/>
  </p:sldLayoutIdLst>
  <p:hf hdr="0" ftr="0" dt="0"/>
  <p:txStyles>
    <p:titleStyle>
      <a:lvl1pPr algn="l" rtl="0" eaLnBrk="0" fontAlgn="base" hangingPunct="0">
        <a:lnSpc>
          <a:spcPts val="3400"/>
        </a:lnSpc>
        <a:spcBef>
          <a:spcPct val="0"/>
        </a:spcBef>
        <a:spcAft>
          <a:spcPct val="0"/>
        </a:spcAft>
        <a:defRPr sz="3000" b="1" kern="1200">
          <a:solidFill>
            <a:schemeClr val="bg1"/>
          </a:solidFill>
          <a:latin typeface="Arial" pitchFamily="34" charset="0"/>
          <a:ea typeface="+mj-ea"/>
          <a:cs typeface="Arial" pitchFamily="34" charset="0"/>
        </a:defRPr>
      </a:lvl1pPr>
      <a:lvl2pPr algn="l" rtl="0" eaLnBrk="0" fontAlgn="base" hangingPunct="0">
        <a:spcBef>
          <a:spcPct val="0"/>
        </a:spcBef>
        <a:spcAft>
          <a:spcPct val="0"/>
        </a:spcAft>
        <a:defRPr sz="2600">
          <a:solidFill>
            <a:srgbClr val="524A3F"/>
          </a:solidFill>
          <a:latin typeface="Formata-Medium" pitchFamily="34" charset="0"/>
          <a:cs typeface="Arial" charset="0"/>
        </a:defRPr>
      </a:lvl2pPr>
      <a:lvl3pPr algn="l" rtl="0" eaLnBrk="0" fontAlgn="base" hangingPunct="0">
        <a:spcBef>
          <a:spcPct val="0"/>
        </a:spcBef>
        <a:spcAft>
          <a:spcPct val="0"/>
        </a:spcAft>
        <a:defRPr sz="2600">
          <a:solidFill>
            <a:srgbClr val="524A3F"/>
          </a:solidFill>
          <a:latin typeface="Formata-Medium" pitchFamily="34" charset="0"/>
          <a:cs typeface="Arial" charset="0"/>
        </a:defRPr>
      </a:lvl3pPr>
      <a:lvl4pPr algn="l" rtl="0" eaLnBrk="0" fontAlgn="base" hangingPunct="0">
        <a:spcBef>
          <a:spcPct val="0"/>
        </a:spcBef>
        <a:spcAft>
          <a:spcPct val="0"/>
        </a:spcAft>
        <a:defRPr sz="2600">
          <a:solidFill>
            <a:srgbClr val="524A3F"/>
          </a:solidFill>
          <a:latin typeface="Formata-Medium" pitchFamily="34" charset="0"/>
          <a:cs typeface="Arial" charset="0"/>
        </a:defRPr>
      </a:lvl4pPr>
      <a:lvl5pPr algn="l" rtl="0" eaLnBrk="0" fontAlgn="base" hangingPunct="0">
        <a:spcBef>
          <a:spcPct val="0"/>
        </a:spcBef>
        <a:spcAft>
          <a:spcPct val="0"/>
        </a:spcAft>
        <a:defRPr sz="2600">
          <a:solidFill>
            <a:srgbClr val="524A3F"/>
          </a:solidFill>
          <a:latin typeface="Formata-Medium" pitchFamily="34" charset="0"/>
          <a:cs typeface="Arial" charset="0"/>
        </a:defRPr>
      </a:lvl5pPr>
      <a:lvl6pPr marL="457200" algn="l" rtl="0" fontAlgn="base">
        <a:spcBef>
          <a:spcPct val="0"/>
        </a:spcBef>
        <a:spcAft>
          <a:spcPct val="0"/>
        </a:spcAft>
        <a:defRPr sz="3000" b="1">
          <a:solidFill>
            <a:schemeClr val="bg1"/>
          </a:solidFill>
          <a:latin typeface="BlissMedium" pitchFamily="2" charset="0"/>
        </a:defRPr>
      </a:lvl6pPr>
      <a:lvl7pPr marL="914400" algn="l" rtl="0" fontAlgn="base">
        <a:spcBef>
          <a:spcPct val="0"/>
        </a:spcBef>
        <a:spcAft>
          <a:spcPct val="0"/>
        </a:spcAft>
        <a:defRPr sz="3000" b="1">
          <a:solidFill>
            <a:schemeClr val="bg1"/>
          </a:solidFill>
          <a:latin typeface="BlissMedium" pitchFamily="2" charset="0"/>
        </a:defRPr>
      </a:lvl7pPr>
      <a:lvl8pPr marL="1371600" algn="l" rtl="0" fontAlgn="base">
        <a:spcBef>
          <a:spcPct val="0"/>
        </a:spcBef>
        <a:spcAft>
          <a:spcPct val="0"/>
        </a:spcAft>
        <a:defRPr sz="3000" b="1">
          <a:solidFill>
            <a:schemeClr val="bg1"/>
          </a:solidFill>
          <a:latin typeface="BlissMedium" pitchFamily="2" charset="0"/>
        </a:defRPr>
      </a:lvl8pPr>
      <a:lvl9pPr marL="1828800" algn="l" rtl="0" fontAlgn="base">
        <a:spcBef>
          <a:spcPct val="0"/>
        </a:spcBef>
        <a:spcAft>
          <a:spcPct val="0"/>
        </a:spcAft>
        <a:defRPr sz="3000" b="1">
          <a:solidFill>
            <a:schemeClr val="bg1"/>
          </a:solidFill>
          <a:latin typeface="BlissMedium" pitchFamily="2" charset="0"/>
        </a:defRPr>
      </a:lvl9pPr>
    </p:titleStyle>
    <p:bodyStyle>
      <a:lvl1pPr marL="0" indent="0" algn="l" rtl="0" eaLnBrk="0" fontAlgn="base" hangingPunct="0">
        <a:spcBef>
          <a:spcPct val="20000"/>
        </a:spcBef>
        <a:spcAft>
          <a:spcPct val="0"/>
        </a:spcAft>
        <a:buClr>
          <a:srgbClr val="D9C59E"/>
        </a:buClr>
        <a:buSzPct val="110000"/>
        <a:buFontTx/>
        <a:buNone/>
        <a:defRPr sz="2600" b="0" kern="1200">
          <a:solidFill>
            <a:srgbClr val="6B859E"/>
          </a:solidFill>
          <a:latin typeface="Arial" pitchFamily="34" charset="0"/>
          <a:ea typeface="+mn-ea"/>
          <a:cs typeface="Arial" pitchFamily="34" charset="0"/>
        </a:defRPr>
      </a:lvl1pPr>
      <a:lvl2pPr marL="361950" indent="-180975" algn="l" rtl="0" eaLnBrk="0" fontAlgn="base" hangingPunct="0">
        <a:spcBef>
          <a:spcPct val="20000"/>
        </a:spcBef>
        <a:spcAft>
          <a:spcPts val="300"/>
        </a:spcAft>
        <a:buClr>
          <a:srgbClr val="D4642B"/>
        </a:buClr>
        <a:buFont typeface="Wingdings" pitchFamily="2" charset="2"/>
        <a:buChar char="§"/>
        <a:defRPr sz="2500" kern="1200">
          <a:solidFill>
            <a:srgbClr val="272525"/>
          </a:solidFill>
          <a:latin typeface="Arial" pitchFamily="34" charset="0"/>
          <a:ea typeface="+mn-ea"/>
          <a:cs typeface="Arial" pitchFamily="34" charset="0"/>
        </a:defRPr>
      </a:lvl2pPr>
      <a:lvl3pPr marL="714375" indent="-171450" algn="l" rtl="0" eaLnBrk="0" fontAlgn="base" hangingPunct="0">
        <a:spcBef>
          <a:spcPct val="20000"/>
        </a:spcBef>
        <a:spcAft>
          <a:spcPts val="300"/>
        </a:spcAft>
        <a:buClr>
          <a:srgbClr val="D4642B"/>
        </a:buClr>
        <a:buFont typeface="Wingdings" pitchFamily="2" charset="2"/>
        <a:buChar char="§"/>
        <a:defRPr sz="2300" kern="1200">
          <a:solidFill>
            <a:srgbClr val="272525"/>
          </a:solidFill>
          <a:latin typeface="Arial" pitchFamily="34" charset="0"/>
          <a:ea typeface="+mn-ea"/>
          <a:cs typeface="Arial" pitchFamily="34" charset="0"/>
        </a:defRPr>
      </a:lvl3pPr>
      <a:lvl4pPr marL="1076325" indent="-180975" algn="l" rtl="0" eaLnBrk="0" fontAlgn="base" hangingPunct="0">
        <a:spcBef>
          <a:spcPct val="20000"/>
        </a:spcBef>
        <a:spcAft>
          <a:spcPts val="300"/>
        </a:spcAft>
        <a:buClr>
          <a:srgbClr val="D4642B"/>
        </a:buClr>
        <a:buFont typeface="Wingdings" pitchFamily="2" charset="2"/>
        <a:buChar char="§"/>
        <a:defRPr sz="2000" kern="1200">
          <a:solidFill>
            <a:srgbClr val="272525"/>
          </a:solidFill>
          <a:latin typeface="Arial" pitchFamily="34" charset="0"/>
          <a:ea typeface="+mn-ea"/>
          <a:cs typeface="Arial" pitchFamily="34" charset="0"/>
        </a:defRPr>
      </a:lvl4pPr>
      <a:lvl5pPr marL="1438275" indent="-180975" algn="l" rtl="0" eaLnBrk="0" fontAlgn="base" hangingPunct="0">
        <a:spcBef>
          <a:spcPct val="20000"/>
        </a:spcBef>
        <a:spcAft>
          <a:spcPct val="0"/>
        </a:spcAft>
        <a:buClr>
          <a:srgbClr val="D4642B"/>
        </a:buClr>
        <a:buFont typeface="Wingdings" pitchFamily="2" charset="2"/>
        <a:buChar char="§"/>
        <a:defRPr sz="1700" kern="1200">
          <a:solidFill>
            <a:srgbClr val="272525"/>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10</a:t>
            </a:fld>
            <a:endParaRPr lang="fr-CA" dirty="0"/>
          </a:p>
        </p:txBody>
      </p:sp>
      <p:sp>
        <p:nvSpPr>
          <p:cNvPr id="6" name="Espace réservé du contenu 5"/>
          <p:cNvSpPr>
            <a:spLocks noGrp="1"/>
          </p:cNvSpPr>
          <p:nvPr>
            <p:ph sz="quarter" idx="12"/>
          </p:nvPr>
        </p:nvSpPr>
        <p:spPr>
          <a:xfrm>
            <a:off x="26982" y="1484784"/>
            <a:ext cx="9009514" cy="4608512"/>
          </a:xfrm>
        </p:spPr>
        <p:txBody>
          <a:bodyPr/>
          <a:lstStyle/>
          <a:p>
            <a:pPr marL="180975" lvl="1" indent="0">
              <a:buNone/>
            </a:pPr>
            <a:r>
              <a:rPr lang="fr-CA" sz="2600" b="1" dirty="0"/>
              <a:t>Les flux de ressources financières : les sorties    nettes de capitaux (suite)</a:t>
            </a:r>
          </a:p>
          <a:p>
            <a:pPr lvl="1"/>
            <a:r>
              <a:rPr lang="fr-CA" dirty="0"/>
              <a:t>Voici les principales variables qui déterminent les entrées  et les sorties de capitaux :</a:t>
            </a:r>
          </a:p>
          <a:p>
            <a:pPr lvl="2"/>
            <a:r>
              <a:rPr lang="fr-CA" dirty="0"/>
              <a:t>Les taux d’intérêt réels sur les actifs étrangers.</a:t>
            </a:r>
          </a:p>
          <a:p>
            <a:pPr lvl="2"/>
            <a:r>
              <a:rPr lang="fr-CA" dirty="0"/>
              <a:t>Les taux d’intérêt réels sur les actifs nationaux.</a:t>
            </a:r>
          </a:p>
          <a:p>
            <a:pPr lvl="2"/>
            <a:r>
              <a:rPr lang="fr-CA" dirty="0"/>
              <a:t>La perception des risques économiques et politiques </a:t>
            </a:r>
            <a:br>
              <a:rPr lang="fr-CA" dirty="0"/>
            </a:br>
            <a:r>
              <a:rPr lang="fr-CA" dirty="0"/>
              <a:t>liés à la détention d’actifs nationaux et étrangers.</a:t>
            </a:r>
          </a:p>
          <a:p>
            <a:pPr lvl="2"/>
            <a:r>
              <a:rPr lang="fr-CA" dirty="0"/>
              <a:t>Les réglementations gouvernementales nationales et internationales concernant la détention d’actifs étrangers.</a:t>
            </a:r>
          </a:p>
          <a:p>
            <a:pPr lvl="1"/>
            <a:endParaRPr lang="fr-CA" sz="2600" dirty="0"/>
          </a:p>
        </p:txBody>
      </p:sp>
    </p:spTree>
    <p:extLst>
      <p:ext uri="{BB962C8B-B14F-4D97-AF65-F5344CB8AC3E}">
        <p14:creationId xmlns:p14="http://schemas.microsoft.com/office/powerpoint/2010/main" val="2540961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11</a:t>
            </a:fld>
            <a:endParaRPr lang="fr-CA" dirty="0"/>
          </a:p>
        </p:txBody>
      </p:sp>
      <p:sp>
        <p:nvSpPr>
          <p:cNvPr id="6" name="Espace réservé du contenu 5"/>
          <p:cNvSpPr>
            <a:spLocks noGrp="1"/>
          </p:cNvSpPr>
          <p:nvPr>
            <p:ph sz="quarter" idx="12"/>
          </p:nvPr>
        </p:nvSpPr>
        <p:spPr>
          <a:xfrm>
            <a:off x="26982" y="1484784"/>
            <a:ext cx="9009514" cy="4608512"/>
          </a:xfrm>
        </p:spPr>
        <p:txBody>
          <a:bodyPr/>
          <a:lstStyle/>
          <a:p>
            <a:pPr marL="180975" lvl="1" indent="0">
              <a:buNone/>
            </a:pPr>
            <a:r>
              <a:rPr lang="fr-CA" sz="2600" b="1" dirty="0"/>
              <a:t>L’égalité des exportations nettes et des sorties     nettes de capitaux</a:t>
            </a:r>
          </a:p>
          <a:p>
            <a:pPr lvl="1"/>
            <a:r>
              <a:rPr lang="fr-CA" dirty="0"/>
              <a:t>Un principe comptable important stipule que les sorties nettes de capitaux (</a:t>
            </a:r>
            <a:r>
              <a:rPr lang="fr-CA" i="1" dirty="0"/>
              <a:t>SNC</a:t>
            </a:r>
            <a:r>
              <a:rPr lang="fr-CA" dirty="0"/>
              <a:t>) doivent toujours égaler                 les exportations nettes (</a:t>
            </a:r>
            <a:r>
              <a:rPr lang="fr-CA" i="1" dirty="0"/>
              <a:t>XN</a:t>
            </a:r>
            <a:r>
              <a:rPr lang="fr-CA" dirty="0"/>
              <a:t>) :</a:t>
            </a:r>
          </a:p>
          <a:p>
            <a:pPr marL="180975" lvl="1" indent="0" algn="ctr">
              <a:buNone/>
            </a:pPr>
            <a:r>
              <a:rPr lang="fr-CA" i="1" dirty="0"/>
              <a:t>SNC</a:t>
            </a:r>
            <a:r>
              <a:rPr lang="fr-CA" dirty="0"/>
              <a:t> = </a:t>
            </a:r>
            <a:r>
              <a:rPr lang="fr-CA" i="1" dirty="0"/>
              <a:t>XN</a:t>
            </a:r>
          </a:p>
          <a:p>
            <a:pPr lvl="1"/>
            <a:r>
              <a:rPr lang="fr-CA" dirty="0"/>
              <a:t>Cette égalité se vérifie, car toute transaction modifiant     l’un des côtés doit également modifier l’autre côté         d’une même valeur. </a:t>
            </a:r>
          </a:p>
          <a:p>
            <a:pPr lvl="1"/>
            <a:endParaRPr lang="fr-CA" sz="2600" dirty="0"/>
          </a:p>
        </p:txBody>
      </p:sp>
    </p:spTree>
    <p:extLst>
      <p:ext uri="{BB962C8B-B14F-4D97-AF65-F5344CB8AC3E}">
        <p14:creationId xmlns:p14="http://schemas.microsoft.com/office/powerpoint/2010/main" val="12624218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12</a:t>
            </a:fld>
            <a:endParaRPr lang="fr-CA" dirty="0"/>
          </a:p>
        </p:txBody>
      </p:sp>
      <p:sp>
        <p:nvSpPr>
          <p:cNvPr id="6" name="Espace réservé du contenu 5"/>
          <p:cNvSpPr>
            <a:spLocks noGrp="1"/>
          </p:cNvSpPr>
          <p:nvPr>
            <p:ph sz="quarter" idx="12"/>
          </p:nvPr>
        </p:nvSpPr>
        <p:spPr>
          <a:xfrm>
            <a:off x="26982" y="1484784"/>
            <a:ext cx="9009514" cy="4608512"/>
          </a:xfrm>
        </p:spPr>
        <p:txBody>
          <a:bodyPr/>
          <a:lstStyle/>
          <a:p>
            <a:pPr marL="180975" lvl="1" indent="0">
              <a:buNone/>
            </a:pPr>
            <a:r>
              <a:rPr lang="fr-CA" sz="2600" b="1" dirty="0"/>
              <a:t>L’égalité des exportations nettes et des sorties    nettes de capitaux (suite)</a:t>
            </a:r>
          </a:p>
          <a:p>
            <a:pPr lvl="1"/>
            <a:r>
              <a:rPr lang="fr-CA" dirty="0"/>
              <a:t>Si une entreprise canadienne vend des produits à une société japonaise, il y a deux opérations simultanées :</a:t>
            </a:r>
          </a:p>
          <a:p>
            <a:pPr lvl="2"/>
            <a:r>
              <a:rPr lang="fr-CA" dirty="0"/>
              <a:t>Les exportations nettes canadiennes augmentent.</a:t>
            </a:r>
          </a:p>
          <a:p>
            <a:pPr lvl="2"/>
            <a:r>
              <a:rPr lang="fr-CA" dirty="0"/>
              <a:t>Les sorties nettes de capitaux canadiens augmentent.</a:t>
            </a:r>
          </a:p>
          <a:p>
            <a:pPr lvl="1"/>
            <a:endParaRPr lang="fr-CA" sz="2600" dirty="0"/>
          </a:p>
        </p:txBody>
      </p:sp>
    </p:spTree>
    <p:extLst>
      <p:ext uri="{BB962C8B-B14F-4D97-AF65-F5344CB8AC3E}">
        <p14:creationId xmlns:p14="http://schemas.microsoft.com/office/powerpoint/2010/main" val="1605238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13</a:t>
            </a:fld>
            <a:endParaRPr lang="fr-CA" dirty="0"/>
          </a:p>
        </p:txBody>
      </p:sp>
      <p:sp>
        <p:nvSpPr>
          <p:cNvPr id="6" name="Espace réservé du contenu 5"/>
          <p:cNvSpPr>
            <a:spLocks noGrp="1"/>
          </p:cNvSpPr>
          <p:nvPr>
            <p:ph sz="quarter" idx="12"/>
          </p:nvPr>
        </p:nvSpPr>
        <p:spPr>
          <a:xfrm>
            <a:off x="26982" y="1484784"/>
            <a:ext cx="9009514" cy="4608512"/>
          </a:xfrm>
        </p:spPr>
        <p:txBody>
          <a:bodyPr/>
          <a:lstStyle/>
          <a:p>
            <a:pPr marL="180975" lvl="1" indent="0">
              <a:buNone/>
            </a:pPr>
            <a:r>
              <a:rPr lang="fr-CA" sz="2600" b="1" dirty="0"/>
              <a:t>L’égalité des exportations nettes et des sorties    nettes de capitaux (suite)</a:t>
            </a:r>
          </a:p>
          <a:p>
            <a:pPr lvl="1"/>
            <a:r>
              <a:rPr lang="fr-CA" dirty="0"/>
              <a:t>L’égalité entre les exportations nettes et les sorties nettes de capitaux tient au fait que toute transaction internationale est un échange.</a:t>
            </a:r>
          </a:p>
          <a:p>
            <a:pPr lvl="2"/>
            <a:r>
              <a:rPr lang="fr-CA" dirty="0"/>
              <a:t>Lorsqu’un pays est en situation d’excédent commercial </a:t>
            </a:r>
            <a:br>
              <a:rPr lang="fr-CA" dirty="0"/>
            </a:br>
            <a:r>
              <a:rPr lang="fr-CA" dirty="0"/>
              <a:t>(</a:t>
            </a:r>
            <a:r>
              <a:rPr lang="fr-CA" i="1" dirty="0"/>
              <a:t>XN </a:t>
            </a:r>
            <a:r>
              <a:rPr lang="fr-CA" dirty="0"/>
              <a:t>&gt; 0), il vend plus de biens et de services aux non-résidents qu’il en achète d’eux. Que fait-il avec les devises étrangères qu’il reçoit pour ses ventes nettes de biens et de services à l’étranger ? Il doit les utiliser pour acheter des actifs étrangers. Il y a donc sorties nettes de capitaux (</a:t>
            </a:r>
            <a:r>
              <a:rPr lang="fr-CA" i="1" dirty="0"/>
              <a:t>SNC</a:t>
            </a:r>
            <a:r>
              <a:rPr lang="fr-CA" dirty="0"/>
              <a:t> &gt; 0).</a:t>
            </a:r>
          </a:p>
          <a:p>
            <a:pPr lvl="1"/>
            <a:endParaRPr lang="fr-CA" sz="2600" dirty="0"/>
          </a:p>
        </p:txBody>
      </p:sp>
    </p:spTree>
    <p:extLst>
      <p:ext uri="{BB962C8B-B14F-4D97-AF65-F5344CB8AC3E}">
        <p14:creationId xmlns:p14="http://schemas.microsoft.com/office/powerpoint/2010/main" val="16132632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14</a:t>
            </a:fld>
            <a:endParaRPr lang="fr-CA" dirty="0"/>
          </a:p>
        </p:txBody>
      </p:sp>
      <p:sp>
        <p:nvSpPr>
          <p:cNvPr id="6" name="Espace réservé du contenu 5"/>
          <p:cNvSpPr>
            <a:spLocks noGrp="1"/>
          </p:cNvSpPr>
          <p:nvPr>
            <p:ph sz="quarter" idx="12"/>
          </p:nvPr>
        </p:nvSpPr>
        <p:spPr>
          <a:xfrm>
            <a:off x="26982" y="1484784"/>
            <a:ext cx="9009514" cy="4608512"/>
          </a:xfrm>
        </p:spPr>
        <p:txBody>
          <a:bodyPr/>
          <a:lstStyle/>
          <a:p>
            <a:pPr marL="180975" lvl="1" indent="0">
              <a:buNone/>
            </a:pPr>
            <a:r>
              <a:rPr lang="fr-CA" sz="2600" b="1" dirty="0"/>
              <a:t>L’égalité des exportations nettes et des sorties    nettes de capitaux (suite)</a:t>
            </a:r>
          </a:p>
          <a:p>
            <a:pPr lvl="2"/>
            <a:r>
              <a:rPr lang="fr-CA" dirty="0"/>
              <a:t>Lorsqu’un pays est en déficit commercial (</a:t>
            </a:r>
            <a:r>
              <a:rPr lang="fr-CA" i="1" dirty="0"/>
              <a:t>XN</a:t>
            </a:r>
            <a:r>
              <a:rPr lang="fr-CA" dirty="0"/>
              <a:t> &lt; 0),                   il achète plus de biens et de services des non-résidents qu’il leur en vend. Comment finance-t-il l’achat net de ces biens  sur les marchés internationaux ? Il doit vendre des actifs à l’étranger. Il y a donc entrées nettes de capitaux (</a:t>
            </a:r>
            <a:r>
              <a:rPr lang="fr-CA" i="1" dirty="0"/>
              <a:t>SNC</a:t>
            </a:r>
            <a:r>
              <a:rPr lang="fr-CA" dirty="0"/>
              <a:t> &lt; 0).</a:t>
            </a:r>
          </a:p>
          <a:p>
            <a:pPr lvl="1">
              <a:buNone/>
            </a:pPr>
            <a:endParaRPr lang="fr-CA" sz="2600" dirty="0"/>
          </a:p>
        </p:txBody>
      </p:sp>
    </p:spTree>
    <p:extLst>
      <p:ext uri="{BB962C8B-B14F-4D97-AF65-F5344CB8AC3E}">
        <p14:creationId xmlns:p14="http://schemas.microsoft.com/office/powerpoint/2010/main" val="2636357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15</a:t>
            </a:fld>
            <a:endParaRPr lang="fr-CA" dirty="0"/>
          </a:p>
        </p:txBody>
      </p:sp>
      <p:sp>
        <p:nvSpPr>
          <p:cNvPr id="6" name="Espace réservé du contenu 5"/>
          <p:cNvSpPr>
            <a:spLocks noGrp="1"/>
          </p:cNvSpPr>
          <p:nvPr>
            <p:ph sz="quarter" idx="12"/>
          </p:nvPr>
        </p:nvSpPr>
        <p:spPr>
          <a:xfrm>
            <a:off x="26982" y="1484784"/>
            <a:ext cx="9009514" cy="4608512"/>
          </a:xfrm>
        </p:spPr>
        <p:txBody>
          <a:bodyPr/>
          <a:lstStyle/>
          <a:p>
            <a:pPr marL="180975" lvl="1" indent="0">
              <a:buNone/>
            </a:pPr>
            <a:r>
              <a:rPr lang="fr-CA" sz="2600" b="1" dirty="0"/>
              <a:t>L’épargne, l’investissement et leur relation              avec les flux internationaux</a:t>
            </a:r>
          </a:p>
          <a:p>
            <a:pPr lvl="1"/>
            <a:r>
              <a:rPr lang="fr-CA" dirty="0"/>
              <a:t>Examinons la relation que l’épargne et l’investissement entretiennent avec les flux internationaux de biens et de capitaux, mesurés par les exportations nettes et les sorties nettes de capitaux. </a:t>
            </a:r>
          </a:p>
        </p:txBody>
      </p:sp>
      <p:sp>
        <p:nvSpPr>
          <p:cNvPr id="7" name="Rectangle 9"/>
          <p:cNvSpPr>
            <a:spLocks noChangeArrowheads="1"/>
          </p:cNvSpPr>
          <p:nvPr/>
        </p:nvSpPr>
        <p:spPr bwMode="auto">
          <a:xfrm>
            <a:off x="467544" y="4293096"/>
            <a:ext cx="3528391" cy="1862048"/>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00B8FF"/>
                </a:solidFill>
              </a14:hiddenFill>
            </a:ext>
            <a:ext uri="{91240B29-F687-4f45-9708-019B960494DF}">
              <a14:hiddenLine xmlns="" xmlns:a14="http://schemas.microsoft.com/office/drawing/2010/main" xmlns:mv="urn:schemas-microsoft-com:mac:vml" xmlns:mc="http://schemas.openxmlformats.org/markup-compatibility/2006" w="9525">
                <a:solidFill>
                  <a:schemeClr val="tx1"/>
                </a:solidFill>
                <a:miter lim="800000"/>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chemeClr val="bg2">
                      <a:alpha val="74998"/>
                    </a:schemeClr>
                  </a:outerShdw>
                </a:effectLst>
              </a14:hiddenEffects>
            </a:ext>
          </a:extLst>
        </p:spPr>
        <p:txBody>
          <a:bodyPr wrap="square">
            <a:spAutoFit/>
          </a:bodyPr>
          <a:lstStyle/>
          <a:p>
            <a:pPr>
              <a:spcBef>
                <a:spcPct val="20000"/>
              </a:spcBef>
              <a:buClrTx/>
              <a:buSzTx/>
              <a:buFontTx/>
              <a:buNone/>
            </a:pPr>
            <a:r>
              <a:rPr lang="fr-CA" sz="2500" i="1" dirty="0">
                <a:solidFill>
                  <a:schemeClr val="tx1"/>
                </a:solidFill>
              </a:rPr>
              <a:t>Y = C + I + G + XN</a:t>
            </a:r>
          </a:p>
          <a:p>
            <a:pPr>
              <a:spcBef>
                <a:spcPct val="20000"/>
              </a:spcBef>
              <a:buClrTx/>
              <a:buSzTx/>
              <a:buFontTx/>
              <a:buNone/>
            </a:pPr>
            <a:r>
              <a:rPr lang="fr-CA" sz="2500" i="1" dirty="0">
                <a:solidFill>
                  <a:schemeClr val="tx1"/>
                </a:solidFill>
              </a:rPr>
              <a:t>Y – C – G = I + XN</a:t>
            </a:r>
          </a:p>
          <a:p>
            <a:pPr>
              <a:spcBef>
                <a:spcPct val="20000"/>
              </a:spcBef>
            </a:pPr>
            <a:r>
              <a:rPr lang="fr-CA" sz="2500" i="1" dirty="0"/>
              <a:t>             S = I + XN</a:t>
            </a:r>
          </a:p>
          <a:p>
            <a:pPr>
              <a:spcBef>
                <a:spcPct val="20000"/>
              </a:spcBef>
              <a:buClrTx/>
              <a:buSzTx/>
              <a:buFontTx/>
              <a:buNone/>
            </a:pPr>
            <a:endParaRPr lang="en-US" sz="2500" i="1" dirty="0">
              <a:solidFill>
                <a:schemeClr val="tx1"/>
              </a:solidFill>
            </a:endParaRPr>
          </a:p>
        </p:txBody>
      </p:sp>
      <p:sp>
        <p:nvSpPr>
          <p:cNvPr id="8" name="Rectangle 10"/>
          <p:cNvSpPr>
            <a:spLocks noChangeArrowheads="1"/>
          </p:cNvSpPr>
          <p:nvPr/>
        </p:nvSpPr>
        <p:spPr bwMode="auto">
          <a:xfrm>
            <a:off x="5181600" y="4343400"/>
            <a:ext cx="3240360" cy="938719"/>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00B8FF"/>
                </a:solidFill>
              </a14:hiddenFill>
            </a:ext>
            <a:ext uri="{91240B29-F687-4f45-9708-019B960494DF}">
              <a14:hiddenLine xmlns="" xmlns:a14="http://schemas.microsoft.com/office/drawing/2010/main" xmlns:mv="urn:schemas-microsoft-com:mac:vml" xmlns:mc="http://schemas.openxmlformats.org/markup-compatibility/2006" w="9525">
                <a:solidFill>
                  <a:schemeClr val="tx1"/>
                </a:solidFill>
                <a:miter lim="800000"/>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chemeClr val="bg2">
                      <a:alpha val="74998"/>
                    </a:schemeClr>
                  </a:outerShdw>
                </a:effectLst>
              </a14:hiddenEffects>
            </a:ext>
          </a:extLst>
        </p:spPr>
        <p:txBody>
          <a:bodyPr wrap="square">
            <a:spAutoFit/>
          </a:bodyPr>
          <a:lstStyle/>
          <a:p>
            <a:pPr>
              <a:spcBef>
                <a:spcPct val="20000"/>
              </a:spcBef>
              <a:buClrTx/>
              <a:buSzTx/>
              <a:buFontTx/>
              <a:buNone/>
            </a:pPr>
            <a:r>
              <a:rPr lang="fr-CA" sz="2500" i="1" dirty="0">
                <a:solidFill>
                  <a:schemeClr val="tx1"/>
                </a:solidFill>
              </a:rPr>
              <a:t>SNC = XN</a:t>
            </a:r>
          </a:p>
          <a:p>
            <a:pPr>
              <a:spcBef>
                <a:spcPct val="20000"/>
              </a:spcBef>
              <a:spcAft>
                <a:spcPct val="20000"/>
              </a:spcAft>
              <a:buClrTx/>
              <a:buSzTx/>
              <a:buFontTx/>
              <a:buNone/>
            </a:pPr>
            <a:r>
              <a:rPr lang="fr-CA" sz="2500" i="1" dirty="0">
                <a:solidFill>
                  <a:schemeClr val="tx1"/>
                </a:solidFill>
              </a:rPr>
              <a:t>S = I + SNC</a:t>
            </a:r>
            <a:endParaRPr lang="en-US" sz="2500" i="1" dirty="0">
              <a:solidFill>
                <a:schemeClr val="tx1"/>
              </a:solidFill>
            </a:endParaRPr>
          </a:p>
        </p:txBody>
      </p:sp>
    </p:spTree>
    <p:extLst>
      <p:ext uri="{BB962C8B-B14F-4D97-AF65-F5344CB8AC3E}">
        <p14:creationId xmlns:p14="http://schemas.microsoft.com/office/powerpoint/2010/main" val="19474388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16</a:t>
            </a:fld>
            <a:endParaRPr lang="fr-CA" dirty="0"/>
          </a:p>
        </p:txBody>
      </p:sp>
      <p:sp>
        <p:nvSpPr>
          <p:cNvPr id="6" name="Espace réservé du contenu 5"/>
          <p:cNvSpPr>
            <a:spLocks noGrp="1"/>
          </p:cNvSpPr>
          <p:nvPr>
            <p:ph sz="quarter" idx="12"/>
          </p:nvPr>
        </p:nvSpPr>
        <p:spPr>
          <a:xfrm>
            <a:off x="26982" y="1484784"/>
            <a:ext cx="9009514" cy="4608512"/>
          </a:xfrm>
        </p:spPr>
        <p:txBody>
          <a:bodyPr/>
          <a:lstStyle/>
          <a:p>
            <a:pPr marL="180975" lvl="1" indent="0">
              <a:buNone/>
            </a:pPr>
            <a:r>
              <a:rPr lang="fr-CA" sz="2600" b="1" dirty="0"/>
              <a:t>L’épargne, l’investissement et leur relation              avec les flux internationaux (suite)</a:t>
            </a:r>
          </a:p>
          <a:p>
            <a:pPr lvl="1"/>
            <a:r>
              <a:rPr lang="fr-CA" dirty="0"/>
              <a:t>Lorsqu’un Canadien épargne un dollar de son revenu,       ce dollar peut financer l’accumulation de capital national   ou encore l’achat de capital à l’étranger.</a:t>
            </a:r>
          </a:p>
        </p:txBody>
      </p:sp>
    </p:spTree>
    <p:extLst>
      <p:ext uri="{BB962C8B-B14F-4D97-AF65-F5344CB8AC3E}">
        <p14:creationId xmlns:p14="http://schemas.microsoft.com/office/powerpoint/2010/main" val="34073969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Tableau 12.1 : Les flux internationaux de biens et de capitaux </a:t>
            </a:r>
            <a:r>
              <a:rPr lang="fr-CA" sz="2800" dirty="0">
                <a:sym typeface="Symbol"/>
              </a:rPr>
              <a:t>: </a:t>
            </a:r>
            <a:r>
              <a:rPr lang="fr-CA" sz="2800" dirty="0"/>
              <a:t>un résumé</a:t>
            </a:r>
            <a:endParaRPr lang="fr-CA" sz="2600" dirty="0"/>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17</a:t>
            </a:fld>
            <a:endParaRPr lang="fr-CA" dirty="0"/>
          </a:p>
        </p:txBody>
      </p:sp>
      <p:pic>
        <p:nvPicPr>
          <p:cNvPr id="7" name="Espace réservé du contenu 6" descr="macro_tableau12-1.jpg"/>
          <p:cNvPicPr>
            <a:picLocks noGrp="1" noChangeAspect="1"/>
          </p:cNvPicPr>
          <p:nvPr>
            <p:ph sz="quarter" idx="12"/>
          </p:nvPr>
        </p:nvPicPr>
        <p:blipFill>
          <a:blip r:embed="rId2"/>
          <a:srcRect t="-6740" b="-6740"/>
          <a:stretch>
            <a:fillRect/>
          </a:stretch>
        </p:blipFill>
        <p:spPr>
          <a:xfrm>
            <a:off x="457200" y="1676400"/>
            <a:ext cx="8270462" cy="4230687"/>
          </a:xfrm>
        </p:spPr>
      </p:pic>
    </p:spTree>
    <p:extLst>
      <p:ext uri="{BB962C8B-B14F-4D97-AF65-F5344CB8AC3E}">
        <p14:creationId xmlns:p14="http://schemas.microsoft.com/office/powerpoint/2010/main" val="23750171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dirty="0"/>
              <a:t>Le prix des transactions internationales : les taux de change nominal et réel</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18</a:t>
            </a:fld>
            <a:endParaRPr lang="fr-CA" dirty="0"/>
          </a:p>
        </p:txBody>
      </p:sp>
      <p:sp>
        <p:nvSpPr>
          <p:cNvPr id="6" name="Espace réservé du contenu 5"/>
          <p:cNvSpPr>
            <a:spLocks noGrp="1"/>
          </p:cNvSpPr>
          <p:nvPr>
            <p:ph sz="quarter" idx="12"/>
          </p:nvPr>
        </p:nvSpPr>
        <p:spPr>
          <a:xfrm>
            <a:off x="26982" y="1700808"/>
            <a:ext cx="9009514" cy="4392488"/>
          </a:xfrm>
        </p:spPr>
        <p:txBody>
          <a:bodyPr/>
          <a:lstStyle/>
          <a:p>
            <a:pPr lvl="1"/>
            <a:r>
              <a:rPr lang="fr-CA" dirty="0"/>
              <a:t>Les prix internationaux permettent de coordonner les décisions des vendeurs et des acheteurs sur les marchés mondiaux. </a:t>
            </a:r>
          </a:p>
          <a:p>
            <a:pPr lvl="1"/>
            <a:r>
              <a:rPr lang="fr-CA" dirty="0"/>
              <a:t>Les deux prix internationaux les plus importants sont : </a:t>
            </a:r>
          </a:p>
          <a:p>
            <a:pPr lvl="2"/>
            <a:r>
              <a:rPr lang="fr-CA" dirty="0"/>
              <a:t>Le taux de change nominal.</a:t>
            </a:r>
          </a:p>
          <a:p>
            <a:pPr lvl="2"/>
            <a:r>
              <a:rPr lang="fr-CA" dirty="0"/>
              <a:t>Le taux de change réel.</a:t>
            </a:r>
          </a:p>
        </p:txBody>
      </p:sp>
    </p:spTree>
    <p:extLst>
      <p:ext uri="{BB962C8B-B14F-4D97-AF65-F5344CB8AC3E}">
        <p14:creationId xmlns:p14="http://schemas.microsoft.com/office/powerpoint/2010/main" val="35648593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dirty="0"/>
              <a:t>Le prix des transactions internationales : les taux de change nominal et réel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19</a:t>
            </a:fld>
            <a:endParaRPr lang="fr-CA" dirty="0"/>
          </a:p>
        </p:txBody>
      </p:sp>
      <p:sp>
        <p:nvSpPr>
          <p:cNvPr id="6" name="Espace réservé du contenu 5"/>
          <p:cNvSpPr>
            <a:spLocks noGrp="1"/>
          </p:cNvSpPr>
          <p:nvPr>
            <p:ph sz="quarter" idx="12"/>
          </p:nvPr>
        </p:nvSpPr>
        <p:spPr>
          <a:xfrm>
            <a:off x="0" y="1524000"/>
            <a:ext cx="8812218" cy="4392488"/>
          </a:xfrm>
        </p:spPr>
        <p:txBody>
          <a:bodyPr/>
          <a:lstStyle/>
          <a:p>
            <a:pPr marL="180975" lvl="1" indent="0">
              <a:buNone/>
            </a:pPr>
            <a:r>
              <a:rPr lang="fr-CA" sz="2600" b="1" dirty="0"/>
              <a:t>Le taux de change nominal</a:t>
            </a:r>
            <a:endParaRPr lang="fr-CA" sz="2600" dirty="0"/>
          </a:p>
          <a:p>
            <a:pPr lvl="1"/>
            <a:r>
              <a:rPr lang="fr-CA" b="1" dirty="0"/>
              <a:t>Taux de change nominal </a:t>
            </a:r>
            <a:r>
              <a:rPr lang="fr-CA" dirty="0"/>
              <a:t>: Taux auquel on échange        la monnaie d’un pays contre celle d’un autre. </a:t>
            </a:r>
          </a:p>
          <a:p>
            <a:pPr lvl="1"/>
            <a:r>
              <a:rPr lang="fr-CA" b="1" dirty="0"/>
              <a:t>Appréciation (ou renforcement)</a:t>
            </a:r>
            <a:r>
              <a:rPr lang="fr-CA" dirty="0"/>
              <a:t> : Hausse de la valeur d’une monnaie par rapport à celle d’une autre devise, mesurée par la quantité de devises étrangères          qu’elle permet d’acheter.</a:t>
            </a:r>
          </a:p>
          <a:p>
            <a:pPr lvl="1"/>
            <a:r>
              <a:rPr lang="fr-CA" b="1" dirty="0"/>
              <a:t>Dépréciation</a:t>
            </a:r>
            <a:r>
              <a:rPr lang="fr-CA" dirty="0"/>
              <a:t> </a:t>
            </a:r>
            <a:r>
              <a:rPr lang="fr-CA" b="1" dirty="0"/>
              <a:t>(ou affaiblissement) </a:t>
            </a:r>
            <a:r>
              <a:rPr lang="fr-CA" dirty="0"/>
              <a:t>: Baisse de la valeur d’une monnaie par rapport à celle d’une autre devise, mesurée par la quantité de devises étrangères          qu’elle permet d’acheter.</a:t>
            </a:r>
          </a:p>
          <a:p>
            <a:pPr lvl="1"/>
            <a:endParaRPr lang="fr-CA" dirty="0"/>
          </a:p>
        </p:txBody>
      </p:sp>
    </p:spTree>
    <p:extLst>
      <p:ext uri="{BB962C8B-B14F-4D97-AF65-F5344CB8AC3E}">
        <p14:creationId xmlns:p14="http://schemas.microsoft.com/office/powerpoint/2010/main" val="246146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1828800" y="304800"/>
            <a:ext cx="5666973" cy="1157531"/>
          </a:xfrm>
        </p:spPr>
        <p:txBody>
          <a:bodyPr/>
          <a:lstStyle/>
          <a:p>
            <a:r>
              <a:rPr lang="fr-CA" sz="3200" dirty="0"/>
              <a:t>Partie 5 : Les principes macroéconomiques des économies ouvertes</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a:t>
            </a:fld>
            <a:endParaRPr lang="fr-CA" dirty="0"/>
          </a:p>
        </p:txBody>
      </p:sp>
      <p:sp>
        <p:nvSpPr>
          <p:cNvPr id="5" name="Espace réservé du texte 4"/>
          <p:cNvSpPr>
            <a:spLocks noGrp="1"/>
          </p:cNvSpPr>
          <p:nvPr>
            <p:ph type="body" sz="quarter" idx="13"/>
          </p:nvPr>
        </p:nvSpPr>
        <p:spPr/>
        <p:txBody>
          <a:bodyPr/>
          <a:lstStyle/>
          <a:p>
            <a:r>
              <a:rPr lang="fr-CA" dirty="0"/>
              <a:t>12</a:t>
            </a:r>
          </a:p>
        </p:txBody>
      </p:sp>
      <p:sp>
        <p:nvSpPr>
          <p:cNvPr id="8" name="Espace réservé du contenu 7"/>
          <p:cNvSpPr>
            <a:spLocks noGrp="1"/>
          </p:cNvSpPr>
          <p:nvPr>
            <p:ph sz="quarter" idx="12"/>
          </p:nvPr>
        </p:nvSpPr>
        <p:spPr>
          <a:xfrm>
            <a:off x="381000" y="2514600"/>
            <a:ext cx="8610780" cy="2376265"/>
          </a:xfrm>
        </p:spPr>
        <p:txBody>
          <a:bodyPr/>
          <a:lstStyle/>
          <a:p>
            <a:pPr algn="ctr"/>
            <a:r>
              <a:rPr lang="fr-CA" sz="4400" b="1" dirty="0">
                <a:solidFill>
                  <a:srgbClr val="008000"/>
                </a:solidFill>
              </a:rPr>
              <a:t>Les principes macroéconomiques de base d’une économie ouverte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dirty="0"/>
              <a:t>Le prix des transactions internationales : les taux de change nominal et réel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20</a:t>
            </a:fld>
            <a:endParaRPr lang="fr-CA" dirty="0"/>
          </a:p>
        </p:txBody>
      </p:sp>
      <p:sp>
        <p:nvSpPr>
          <p:cNvPr id="6" name="Espace réservé du contenu 5"/>
          <p:cNvSpPr>
            <a:spLocks noGrp="1"/>
          </p:cNvSpPr>
          <p:nvPr>
            <p:ph sz="quarter" idx="12"/>
          </p:nvPr>
        </p:nvSpPr>
        <p:spPr>
          <a:xfrm>
            <a:off x="0" y="1600200"/>
            <a:ext cx="8839200" cy="4392488"/>
          </a:xfrm>
        </p:spPr>
        <p:txBody>
          <a:bodyPr/>
          <a:lstStyle/>
          <a:p>
            <a:pPr marL="180975" lvl="1" indent="0">
              <a:buNone/>
            </a:pPr>
            <a:r>
              <a:rPr lang="fr-CA" sz="2600" b="1" dirty="0"/>
              <a:t>Le taux de change réel</a:t>
            </a:r>
          </a:p>
          <a:p>
            <a:pPr lvl="1"/>
            <a:r>
              <a:rPr lang="fr-CA" b="1" dirty="0"/>
              <a:t>Taux de change réel </a:t>
            </a:r>
            <a:r>
              <a:rPr lang="fr-CA" dirty="0"/>
              <a:t>: Taux auquel on échange les biens et les services d’un pays contre les biens et les services d’un autre pays. </a:t>
            </a:r>
          </a:p>
          <a:p>
            <a:pPr lvl="1"/>
            <a:r>
              <a:rPr lang="fr-CA" dirty="0"/>
              <a:t>On peut résumer ainsi le calcul du taux de change réel :</a:t>
            </a:r>
          </a:p>
          <a:p>
            <a:pPr lvl="1">
              <a:buNone/>
            </a:pPr>
            <a:endParaRPr lang="fr-CA" dirty="0"/>
          </a:p>
        </p:txBody>
      </p:sp>
      <p:grpSp>
        <p:nvGrpSpPr>
          <p:cNvPr id="2" name="Group 12"/>
          <p:cNvGrpSpPr>
            <a:grpSpLocks/>
          </p:cNvGrpSpPr>
          <p:nvPr/>
        </p:nvGrpSpPr>
        <p:grpSpPr bwMode="auto">
          <a:xfrm>
            <a:off x="685800" y="4191000"/>
            <a:ext cx="8116888" cy="782638"/>
            <a:chOff x="227" y="3394"/>
            <a:chExt cx="5113" cy="493"/>
          </a:xfrm>
        </p:grpSpPr>
        <p:sp>
          <p:nvSpPr>
            <p:cNvPr id="8" name="Text Box 4"/>
            <p:cNvSpPr txBox="1">
              <a:spLocks noChangeArrowheads="1"/>
            </p:cNvSpPr>
            <p:nvPr/>
          </p:nvSpPr>
          <p:spPr bwMode="auto">
            <a:xfrm>
              <a:off x="227" y="3507"/>
              <a:ext cx="2163" cy="250"/>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spcBef>
                  <a:spcPts val="1125"/>
                </a:spcBef>
              </a:pPr>
              <a:r>
                <a:rPr lang="fr-CA" sz="2000" dirty="0">
                  <a:solidFill>
                    <a:schemeClr val="tx1"/>
                  </a:solidFill>
                </a:rPr>
                <a:t>Taux de change réel =</a:t>
              </a:r>
            </a:p>
          </p:txBody>
        </p:sp>
        <p:sp>
          <p:nvSpPr>
            <p:cNvPr id="9" name="Text Box 6"/>
            <p:cNvSpPr txBox="1">
              <a:spLocks noChangeArrowheads="1"/>
            </p:cNvSpPr>
            <p:nvPr/>
          </p:nvSpPr>
          <p:spPr bwMode="auto">
            <a:xfrm>
              <a:off x="1859" y="3394"/>
              <a:ext cx="3481" cy="253"/>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spcBef>
                  <a:spcPts val="1125"/>
                </a:spcBef>
              </a:pPr>
              <a:r>
                <a:rPr lang="en-GB" sz="2000" dirty="0" err="1">
                  <a:solidFill>
                    <a:schemeClr val="tx1"/>
                  </a:solidFill>
                </a:rPr>
                <a:t>Taux</a:t>
              </a:r>
              <a:r>
                <a:rPr lang="en-GB" sz="2000" dirty="0">
                  <a:solidFill>
                    <a:schemeClr val="tx1"/>
                  </a:solidFill>
                </a:rPr>
                <a:t> de change nominal × Prix </a:t>
              </a:r>
              <a:r>
                <a:rPr lang="en-GB" sz="2000" dirty="0" err="1">
                  <a:solidFill>
                    <a:schemeClr val="tx1"/>
                  </a:solidFill>
                </a:rPr>
                <a:t>canadien</a:t>
              </a:r>
              <a:endParaRPr lang="en-GB" sz="2000" dirty="0">
                <a:solidFill>
                  <a:schemeClr val="tx1"/>
                </a:solidFill>
              </a:endParaRPr>
            </a:p>
          </p:txBody>
        </p:sp>
        <p:sp>
          <p:nvSpPr>
            <p:cNvPr id="10" name="Text Box 7"/>
            <p:cNvSpPr txBox="1">
              <a:spLocks noChangeArrowheads="1"/>
            </p:cNvSpPr>
            <p:nvPr/>
          </p:nvSpPr>
          <p:spPr bwMode="auto">
            <a:xfrm>
              <a:off x="2675" y="3634"/>
              <a:ext cx="1341" cy="253"/>
            </a:xfrm>
            <a:prstGeom prst="rect">
              <a:avLst/>
            </a:prstGeom>
            <a:noFill/>
            <a:ln>
              <a:noFill/>
            </a:ln>
            <a:effectLst/>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5pPr>
              <a:lvl6pPr marL="25146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6pPr>
              <a:lvl7pPr marL="29718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7pPr>
              <a:lvl8pPr marL="34290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8pPr>
              <a:lvl9pPr marL="3886200" indent="-228600" defTabSz="449263" fontAlgn="base">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defRPr>
              </a:lvl9pPr>
            </a:lstStyle>
            <a:p>
              <a:pPr>
                <a:spcBef>
                  <a:spcPts val="1125"/>
                </a:spcBef>
              </a:pPr>
              <a:r>
                <a:rPr lang="fr-CA" sz="2000" dirty="0">
                  <a:solidFill>
                    <a:schemeClr val="tx1"/>
                  </a:solidFill>
                </a:rPr>
                <a:t>Prix étranger</a:t>
              </a:r>
            </a:p>
          </p:txBody>
        </p:sp>
        <p:sp>
          <p:nvSpPr>
            <p:cNvPr id="11" name="Line 8"/>
            <p:cNvSpPr>
              <a:spLocks noChangeShapeType="1"/>
            </p:cNvSpPr>
            <p:nvPr/>
          </p:nvSpPr>
          <p:spPr bwMode="auto">
            <a:xfrm>
              <a:off x="1907" y="3634"/>
              <a:ext cx="2900" cy="11"/>
            </a:xfrm>
            <a:prstGeom prst="line">
              <a:avLst/>
            </a:prstGeom>
            <a:noFill/>
            <a:ln w="12700">
              <a:solidFill>
                <a:schemeClr val="tx1"/>
              </a:solidFill>
              <a:miter lim="800000"/>
              <a:headEnd/>
              <a:tailEnd/>
            </a:ln>
            <a:effectLst/>
            <a:extLst>
              <a:ext uri="{909E8E84-426E-40dd-AFC4-6F175D3DCCD1}">
                <a14:hiddenFill xmlns="" xmlns:a14="http://schemas.microsoft.com/office/drawing/2010/main" xmlns:mv="urn:schemas-microsoft-com:mac:vml" xmlns:mc="http://schemas.openxmlformats.org/markup-compatibility/2006">
                  <a:noFill/>
                </a14:hiddenFill>
              </a:ext>
              <a:ext uri="{AF507438-7753-43e0-B8FC-AC1667EBCBE1}">
                <a14:hiddenEffects xmlns=""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a:lstStyle/>
            <a:p>
              <a:endParaRPr lang="en-US"/>
            </a:p>
          </p:txBody>
        </p:sp>
      </p:grpSp>
    </p:spTree>
    <p:extLst>
      <p:ext uri="{BB962C8B-B14F-4D97-AF65-F5344CB8AC3E}">
        <p14:creationId xmlns:p14="http://schemas.microsoft.com/office/powerpoint/2010/main" val="2753030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dirty="0"/>
              <a:t>Le prix des transactions internationales : les taux de change nominal et réel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21</a:t>
            </a:fld>
            <a:endParaRPr lang="fr-CA" dirty="0"/>
          </a:p>
        </p:txBody>
      </p:sp>
      <p:sp>
        <p:nvSpPr>
          <p:cNvPr id="6" name="Espace réservé du contenu 5"/>
          <p:cNvSpPr>
            <a:spLocks noGrp="1"/>
          </p:cNvSpPr>
          <p:nvPr>
            <p:ph sz="quarter" idx="12"/>
          </p:nvPr>
        </p:nvSpPr>
        <p:spPr>
          <a:xfrm>
            <a:off x="0" y="1600200"/>
            <a:ext cx="9009514" cy="4392488"/>
          </a:xfrm>
        </p:spPr>
        <p:txBody>
          <a:bodyPr/>
          <a:lstStyle/>
          <a:p>
            <a:pPr marL="180975" lvl="1" indent="0">
              <a:buNone/>
            </a:pPr>
            <a:r>
              <a:rPr lang="fr-CA" sz="2600" b="1" dirty="0"/>
              <a:t>Le taux de change réel (suite)</a:t>
            </a:r>
          </a:p>
          <a:p>
            <a:pPr lvl="1"/>
            <a:r>
              <a:rPr lang="fr-CA" sz="2400" dirty="0"/>
              <a:t>Pour calculer le taux de change réel, on utilise l’indice         des prix à la consommation qui mesure le prix d’un panier de biens et de services. </a:t>
            </a:r>
          </a:p>
          <a:p>
            <a:pPr lvl="1"/>
            <a:r>
              <a:rPr lang="fr-CA" sz="2400" dirty="0"/>
              <a:t>Le taux de change suivant mesure le prix d’un panier sur       le marché national par rapport au même panier à l’étranger :</a:t>
            </a:r>
          </a:p>
          <a:p>
            <a:pPr lvl="1" algn="ctr">
              <a:buNone/>
            </a:pPr>
            <a:r>
              <a:rPr lang="fr-CA" b="1" i="1" dirty="0"/>
              <a:t>E</a:t>
            </a:r>
            <a:r>
              <a:rPr lang="fr-CA" b="1" dirty="0"/>
              <a:t> = (</a:t>
            </a:r>
            <a:r>
              <a:rPr lang="fr-CA" b="1" i="1" dirty="0"/>
              <a:t>e</a:t>
            </a:r>
            <a:r>
              <a:rPr lang="fr-CA" b="1" dirty="0"/>
              <a:t> × </a:t>
            </a:r>
            <a:r>
              <a:rPr lang="fr-CA" b="1" i="1" dirty="0"/>
              <a:t>P</a:t>
            </a:r>
            <a:r>
              <a:rPr lang="fr-CA" b="1" dirty="0"/>
              <a:t>)/</a:t>
            </a:r>
            <a:r>
              <a:rPr lang="fr-CA" b="1" i="1" dirty="0"/>
              <a:t>P*</a:t>
            </a:r>
          </a:p>
          <a:p>
            <a:pPr marL="542925" lvl="2" indent="0">
              <a:buNone/>
            </a:pPr>
            <a:r>
              <a:rPr lang="fr-CA" sz="2200" dirty="0"/>
              <a:t>où </a:t>
            </a:r>
            <a:r>
              <a:rPr lang="fr-CA" sz="2200" i="1" dirty="0"/>
              <a:t>e</a:t>
            </a:r>
            <a:r>
              <a:rPr lang="fr-CA" sz="2200" dirty="0"/>
              <a:t> : taux de change nominal </a:t>
            </a:r>
          </a:p>
          <a:p>
            <a:pPr marL="542925" lvl="2" indent="0">
              <a:buNone/>
            </a:pPr>
            <a:r>
              <a:rPr lang="fr-CA" sz="2200" i="1" dirty="0"/>
              <a:t>P </a:t>
            </a:r>
            <a:r>
              <a:rPr lang="fr-CA" sz="2200" dirty="0"/>
              <a:t>: indice des prix pour un panier de biens canadiens</a:t>
            </a:r>
          </a:p>
          <a:p>
            <a:pPr marL="542925" lvl="2" indent="0">
              <a:buNone/>
            </a:pPr>
            <a:r>
              <a:rPr lang="fr-CA" sz="2200" i="1" dirty="0"/>
              <a:t>P</a:t>
            </a:r>
            <a:r>
              <a:rPr lang="fr-CA" sz="2200" dirty="0"/>
              <a:t> * : indice des prix pour un panier de biens étrangers</a:t>
            </a:r>
          </a:p>
          <a:p>
            <a:pPr lvl="1"/>
            <a:endParaRPr lang="fr-CA" dirty="0"/>
          </a:p>
        </p:txBody>
      </p:sp>
    </p:spTree>
    <p:extLst>
      <p:ext uri="{BB962C8B-B14F-4D97-AF65-F5344CB8AC3E}">
        <p14:creationId xmlns:p14="http://schemas.microsoft.com/office/powerpoint/2010/main" val="1347286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dirty="0"/>
              <a:t>Une première théorie des taux </a:t>
            </a:r>
            <a:br>
              <a:rPr lang="fr-CA" dirty="0"/>
            </a:br>
            <a:r>
              <a:rPr lang="fr-CA" dirty="0"/>
              <a:t>de change : la parité des pouvoirs d’achat</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22</a:t>
            </a:fld>
            <a:endParaRPr lang="fr-CA" dirty="0"/>
          </a:p>
        </p:txBody>
      </p:sp>
      <p:sp>
        <p:nvSpPr>
          <p:cNvPr id="6" name="Espace réservé du contenu 5"/>
          <p:cNvSpPr>
            <a:spLocks noGrp="1"/>
          </p:cNvSpPr>
          <p:nvPr>
            <p:ph sz="quarter" idx="12"/>
          </p:nvPr>
        </p:nvSpPr>
        <p:spPr>
          <a:xfrm>
            <a:off x="26982" y="1700808"/>
            <a:ext cx="9009514" cy="4392488"/>
          </a:xfrm>
        </p:spPr>
        <p:txBody>
          <a:bodyPr/>
          <a:lstStyle/>
          <a:p>
            <a:pPr lvl="1"/>
            <a:r>
              <a:rPr lang="fr-CA" b="1" dirty="0"/>
              <a:t>Parité des pouvoirs d’achat (PPA) </a:t>
            </a:r>
            <a:r>
              <a:rPr lang="fr-CA" dirty="0"/>
              <a:t>: Théorie selon  laquelle une unité de monnaie d’un pays donné devrait permettre d’acheter la même quantité de biens                 dans tous les pays. </a:t>
            </a:r>
          </a:p>
        </p:txBody>
      </p:sp>
    </p:spTree>
    <p:extLst>
      <p:ext uri="{BB962C8B-B14F-4D97-AF65-F5344CB8AC3E}">
        <p14:creationId xmlns:p14="http://schemas.microsoft.com/office/powerpoint/2010/main" val="30150311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dirty="0"/>
              <a:t>Une première théorie des taux </a:t>
            </a:r>
            <a:br>
              <a:rPr lang="fr-CA" dirty="0"/>
            </a:br>
            <a:r>
              <a:rPr lang="fr-CA" dirty="0"/>
              <a:t>de change : la parité des pouvoirs d’achat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23</a:t>
            </a:fld>
            <a:endParaRPr lang="fr-CA" dirty="0"/>
          </a:p>
        </p:txBody>
      </p:sp>
      <p:sp>
        <p:nvSpPr>
          <p:cNvPr id="6" name="Espace réservé du contenu 5"/>
          <p:cNvSpPr>
            <a:spLocks noGrp="1"/>
          </p:cNvSpPr>
          <p:nvPr>
            <p:ph sz="quarter" idx="12"/>
          </p:nvPr>
        </p:nvSpPr>
        <p:spPr>
          <a:xfrm>
            <a:off x="26982" y="1700808"/>
            <a:ext cx="9009514" cy="4392488"/>
          </a:xfrm>
        </p:spPr>
        <p:txBody>
          <a:bodyPr/>
          <a:lstStyle/>
          <a:p>
            <a:pPr marL="180975" lvl="1" indent="0">
              <a:buNone/>
            </a:pPr>
            <a:r>
              <a:rPr lang="fr-CA" sz="2600" b="1" dirty="0"/>
              <a:t>Les fondements de la théorie de la parité                   des pouvoirs d’achat</a:t>
            </a:r>
          </a:p>
          <a:p>
            <a:pPr lvl="1"/>
            <a:r>
              <a:rPr lang="fr-CA" dirty="0"/>
              <a:t>Cette théorie repose sur la loi du prix unique, selon laquelle un bien doit se vendre le même prix en tout lieu.</a:t>
            </a:r>
          </a:p>
          <a:p>
            <a:pPr lvl="1"/>
            <a:r>
              <a:rPr lang="fr-CA" dirty="0"/>
              <a:t>Si la loi ne tient pas, une personne pourrait tirer avantage des différences de prix et réaliser un profit.</a:t>
            </a:r>
          </a:p>
          <a:p>
            <a:pPr lvl="1"/>
            <a:endParaRPr lang="fr-CA" dirty="0"/>
          </a:p>
        </p:txBody>
      </p:sp>
    </p:spTree>
    <p:extLst>
      <p:ext uri="{BB962C8B-B14F-4D97-AF65-F5344CB8AC3E}">
        <p14:creationId xmlns:p14="http://schemas.microsoft.com/office/powerpoint/2010/main" val="6420190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32656"/>
            <a:ext cx="7286645" cy="1157531"/>
          </a:xfrm>
        </p:spPr>
        <p:txBody>
          <a:bodyPr/>
          <a:lstStyle/>
          <a:p>
            <a:r>
              <a:rPr lang="fr-CA" dirty="0"/>
              <a:t>Une première théorie des taux </a:t>
            </a:r>
            <a:br>
              <a:rPr lang="fr-CA" dirty="0"/>
            </a:br>
            <a:r>
              <a:rPr lang="fr-CA" dirty="0"/>
              <a:t>de change : la parité des pouvoirs d’achat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24</a:t>
            </a:fld>
            <a:endParaRPr lang="fr-CA" dirty="0"/>
          </a:p>
        </p:txBody>
      </p:sp>
      <p:sp>
        <p:nvSpPr>
          <p:cNvPr id="6" name="Espace réservé du contenu 5"/>
          <p:cNvSpPr>
            <a:spLocks noGrp="1"/>
          </p:cNvSpPr>
          <p:nvPr>
            <p:ph sz="quarter" idx="12"/>
          </p:nvPr>
        </p:nvSpPr>
        <p:spPr>
          <a:xfrm>
            <a:off x="0" y="1524000"/>
            <a:ext cx="8895680" cy="4392488"/>
          </a:xfrm>
        </p:spPr>
        <p:txBody>
          <a:bodyPr/>
          <a:lstStyle/>
          <a:p>
            <a:pPr marL="180975" lvl="1" indent="0">
              <a:buNone/>
            </a:pPr>
            <a:r>
              <a:rPr lang="fr-CA" sz="2600" b="1" dirty="0"/>
              <a:t>Les fondements de la théorie de la parité                  des pouvoirs d’achat (suite)</a:t>
            </a:r>
          </a:p>
          <a:p>
            <a:pPr lvl="1"/>
            <a:r>
              <a:rPr lang="fr-CA" sz="2400" dirty="0"/>
              <a:t>Le processus qui consiste à tirer avantage des différences de prix entre les marchés s’appelle « arbitrage ».</a:t>
            </a:r>
          </a:p>
          <a:p>
            <a:pPr lvl="1"/>
            <a:r>
              <a:rPr lang="fr-CA" sz="2400" dirty="0"/>
              <a:t>C’est cette logique qui sous-tend la théorie de la parité       des pouvoirs d’achat. </a:t>
            </a:r>
          </a:p>
          <a:p>
            <a:pPr lvl="1"/>
            <a:r>
              <a:rPr lang="fr-CA" sz="2400" dirty="0"/>
              <a:t>Une devise doit avoir le même pouvoir d’achat dans tous    les pays. </a:t>
            </a:r>
          </a:p>
          <a:p>
            <a:pPr lvl="1"/>
            <a:r>
              <a:rPr lang="fr-CA" sz="2400" dirty="0"/>
              <a:t>La parité des pouvoirs d’achat affirme qu’une unité monétaire doit avoir la même valeur réelle dans tous les pays. </a:t>
            </a:r>
          </a:p>
          <a:p>
            <a:pPr lvl="1"/>
            <a:endParaRPr lang="fr-CA" dirty="0"/>
          </a:p>
        </p:txBody>
      </p:sp>
    </p:spTree>
    <p:extLst>
      <p:ext uri="{BB962C8B-B14F-4D97-AF65-F5344CB8AC3E}">
        <p14:creationId xmlns:p14="http://schemas.microsoft.com/office/powerpoint/2010/main" val="14433139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32656"/>
            <a:ext cx="7286645" cy="1157531"/>
          </a:xfrm>
        </p:spPr>
        <p:txBody>
          <a:bodyPr/>
          <a:lstStyle/>
          <a:p>
            <a:r>
              <a:rPr lang="fr-CA" dirty="0"/>
              <a:t>Une première théorie des taux </a:t>
            </a:r>
            <a:br>
              <a:rPr lang="fr-CA" dirty="0"/>
            </a:br>
            <a:r>
              <a:rPr lang="fr-CA" dirty="0"/>
              <a:t>de change : la parité des pouvoirs d’achat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25</a:t>
            </a:fld>
            <a:endParaRPr lang="fr-CA" dirty="0"/>
          </a:p>
        </p:txBody>
      </p:sp>
      <p:sp>
        <p:nvSpPr>
          <p:cNvPr id="6" name="Espace réservé du contenu 5"/>
          <p:cNvSpPr>
            <a:spLocks noGrp="1"/>
          </p:cNvSpPr>
          <p:nvPr>
            <p:ph sz="quarter" idx="12"/>
          </p:nvPr>
        </p:nvSpPr>
        <p:spPr>
          <a:xfrm>
            <a:off x="0" y="1600200"/>
            <a:ext cx="9009514" cy="4392488"/>
          </a:xfrm>
        </p:spPr>
        <p:txBody>
          <a:bodyPr/>
          <a:lstStyle/>
          <a:p>
            <a:pPr marL="180975" lvl="1" indent="0">
              <a:buNone/>
            </a:pPr>
            <a:r>
              <a:rPr lang="fr-CA" sz="2600" b="1" dirty="0"/>
              <a:t>Les implications de la parité des pouvoirs d’achat</a:t>
            </a:r>
          </a:p>
          <a:p>
            <a:pPr lvl="1"/>
            <a:r>
              <a:rPr lang="fr-CA" dirty="0"/>
              <a:t>Selon la théorie de la parité des pouvoirs d’achat, le taux de change nominal pour les monnaies de deux pays est lié au niveau des prix dans ces deux pays.</a:t>
            </a:r>
          </a:p>
          <a:p>
            <a:pPr marL="180975" lvl="1" indent="0" algn="ctr">
              <a:buNone/>
            </a:pPr>
            <a:r>
              <a:rPr lang="fr-CA" dirty="0"/>
              <a:t>1/</a:t>
            </a:r>
            <a:r>
              <a:rPr lang="fr-CA" i="1" dirty="0"/>
              <a:t>P</a:t>
            </a:r>
            <a:r>
              <a:rPr lang="fr-CA" dirty="0"/>
              <a:t> = </a:t>
            </a:r>
            <a:r>
              <a:rPr lang="fr-CA" i="1" dirty="0"/>
              <a:t>e</a:t>
            </a:r>
            <a:r>
              <a:rPr lang="fr-CA" dirty="0"/>
              <a:t>/</a:t>
            </a:r>
            <a:r>
              <a:rPr lang="fr-CA" i="1" dirty="0"/>
              <a:t>P*</a:t>
            </a:r>
          </a:p>
          <a:p>
            <a:pPr lvl="1"/>
            <a:r>
              <a:rPr lang="fr-CA" dirty="0"/>
              <a:t>Si le pouvoir d’achat du dollar est exactement le même à l’intérieur du pays et à l’étranger, le taux de change réel doit être constant et égal à 1.</a:t>
            </a:r>
          </a:p>
          <a:p>
            <a:pPr marL="180975" lvl="1" indent="0" algn="ctr">
              <a:buNone/>
            </a:pPr>
            <a:r>
              <a:rPr lang="fr-CA" dirty="0"/>
              <a:t>1 = </a:t>
            </a:r>
            <a:r>
              <a:rPr lang="fr-CA" i="1" dirty="0" err="1"/>
              <a:t>eP</a:t>
            </a:r>
            <a:r>
              <a:rPr lang="fr-CA" dirty="0"/>
              <a:t>/</a:t>
            </a:r>
            <a:r>
              <a:rPr lang="fr-CA" i="1" dirty="0"/>
              <a:t>P*</a:t>
            </a:r>
            <a:r>
              <a:rPr lang="fr-CA" dirty="0"/>
              <a:t> </a:t>
            </a:r>
          </a:p>
          <a:p>
            <a:pPr lvl="1"/>
            <a:endParaRPr lang="fr-CA" sz="2400" dirty="0"/>
          </a:p>
        </p:txBody>
      </p:sp>
    </p:spTree>
    <p:extLst>
      <p:ext uri="{BB962C8B-B14F-4D97-AF65-F5344CB8AC3E}">
        <p14:creationId xmlns:p14="http://schemas.microsoft.com/office/powerpoint/2010/main" val="24649529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32656"/>
            <a:ext cx="7286645" cy="1157531"/>
          </a:xfrm>
        </p:spPr>
        <p:txBody>
          <a:bodyPr/>
          <a:lstStyle/>
          <a:p>
            <a:r>
              <a:rPr lang="fr-CA" dirty="0"/>
              <a:t>Une première théorie des taux </a:t>
            </a:r>
            <a:br>
              <a:rPr lang="fr-CA" dirty="0"/>
            </a:br>
            <a:r>
              <a:rPr lang="fr-CA" dirty="0"/>
              <a:t>de change : la parité des pouvoirs d’achat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26</a:t>
            </a:fld>
            <a:endParaRPr lang="fr-CA" dirty="0"/>
          </a:p>
        </p:txBody>
      </p:sp>
      <p:sp>
        <p:nvSpPr>
          <p:cNvPr id="6" name="Espace réservé du contenu 5"/>
          <p:cNvSpPr>
            <a:spLocks noGrp="1"/>
          </p:cNvSpPr>
          <p:nvPr>
            <p:ph sz="quarter" idx="12"/>
          </p:nvPr>
        </p:nvSpPr>
        <p:spPr>
          <a:xfrm>
            <a:off x="0" y="1600200"/>
            <a:ext cx="9009514" cy="4392488"/>
          </a:xfrm>
        </p:spPr>
        <p:txBody>
          <a:bodyPr/>
          <a:lstStyle/>
          <a:p>
            <a:pPr marL="180975" lvl="1" indent="0">
              <a:buNone/>
            </a:pPr>
            <a:r>
              <a:rPr lang="fr-CA" sz="2600" b="1" dirty="0"/>
              <a:t>Les implications de la parité des pouvoirs d’achat (suite)</a:t>
            </a:r>
          </a:p>
          <a:p>
            <a:pPr lvl="1"/>
            <a:r>
              <a:rPr lang="fr-CA" dirty="0"/>
              <a:t>Selon la théorie de la parité des pouvoirs d’achat, le taux  de change nominal pour les monnaies de deux pays doit refléter les différences entre les niveaux de prix de           ces deux pays. </a:t>
            </a:r>
          </a:p>
          <a:p>
            <a:pPr algn="ctr">
              <a:spcAft>
                <a:spcPct val="20000"/>
              </a:spcAft>
              <a:buSzTx/>
            </a:pPr>
            <a:r>
              <a:rPr lang="fr-CA" sz="2800" i="1" dirty="0"/>
              <a:t>e</a:t>
            </a:r>
            <a:r>
              <a:rPr lang="fr-CA" sz="2800" dirty="0"/>
              <a:t> = </a:t>
            </a:r>
            <a:r>
              <a:rPr lang="fr-CA" sz="2800" i="1" dirty="0"/>
              <a:t>P*</a:t>
            </a:r>
            <a:r>
              <a:rPr lang="fr-CA" sz="2800" dirty="0"/>
              <a:t>/</a:t>
            </a:r>
            <a:r>
              <a:rPr lang="fr-CA" sz="2800" i="1" dirty="0"/>
              <a:t>P</a:t>
            </a:r>
          </a:p>
        </p:txBody>
      </p:sp>
    </p:spTree>
    <p:extLst>
      <p:ext uri="{BB962C8B-B14F-4D97-AF65-F5344CB8AC3E}">
        <p14:creationId xmlns:p14="http://schemas.microsoft.com/office/powerpoint/2010/main" val="36938363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dirty="0"/>
              <a:t>Une première théorie des taux </a:t>
            </a:r>
            <a:br>
              <a:rPr lang="fr-CA" dirty="0"/>
            </a:br>
            <a:r>
              <a:rPr lang="fr-CA" dirty="0"/>
              <a:t>de change : la parité des pouvoirs d’achat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27</a:t>
            </a:fld>
            <a:endParaRPr lang="fr-CA" dirty="0"/>
          </a:p>
        </p:txBody>
      </p:sp>
      <p:sp>
        <p:nvSpPr>
          <p:cNvPr id="6" name="Espace réservé du contenu 5"/>
          <p:cNvSpPr>
            <a:spLocks noGrp="1"/>
          </p:cNvSpPr>
          <p:nvPr>
            <p:ph sz="quarter" idx="12"/>
          </p:nvPr>
        </p:nvSpPr>
        <p:spPr>
          <a:xfrm>
            <a:off x="0" y="1524000"/>
            <a:ext cx="8763000" cy="4392488"/>
          </a:xfrm>
        </p:spPr>
        <p:txBody>
          <a:bodyPr/>
          <a:lstStyle/>
          <a:p>
            <a:pPr marL="180975" lvl="1" indent="0">
              <a:buNone/>
            </a:pPr>
            <a:r>
              <a:rPr lang="fr-CA" sz="2600" b="1" dirty="0"/>
              <a:t>Les limites de la théorie de la parité                            des pouvoirs d’achat</a:t>
            </a:r>
          </a:p>
          <a:p>
            <a:pPr lvl="1"/>
            <a:r>
              <a:rPr lang="fr-CA" dirty="0"/>
              <a:t>La parité des pouvoirs d’achat ne reflète qu’une partie de la réalité. </a:t>
            </a:r>
          </a:p>
          <a:p>
            <a:pPr lvl="1"/>
            <a:r>
              <a:rPr lang="fr-CA" dirty="0"/>
              <a:t>Cette théorie ne se vérifie pas toujours, et ce, pour           les deux raisons suivantes :</a:t>
            </a:r>
          </a:p>
          <a:p>
            <a:pPr lvl="2"/>
            <a:r>
              <a:rPr lang="fr-CA" dirty="0"/>
              <a:t>Beaucoup de produits ne sont pas facilement échangeables.</a:t>
            </a:r>
          </a:p>
          <a:p>
            <a:pPr lvl="2"/>
            <a:r>
              <a:rPr lang="fr-CA" dirty="0"/>
              <a:t>Les biens échangeables ne sont pas toujours de parfaits substituts, lorsqu’ils sont produits dans différents pays. </a:t>
            </a:r>
          </a:p>
        </p:txBody>
      </p:sp>
    </p:spTree>
    <p:extLst>
      <p:ext uri="{BB962C8B-B14F-4D97-AF65-F5344CB8AC3E}">
        <p14:creationId xmlns:p14="http://schemas.microsoft.com/office/powerpoint/2010/main" val="36779226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sz="2800" dirty="0"/>
              <a:t>La détermination du taux d’intérêt dans une petite économie ouverte avec mobilité parfaite des capitaux</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28</a:t>
            </a:fld>
            <a:endParaRPr lang="fr-CA" dirty="0"/>
          </a:p>
        </p:txBody>
      </p:sp>
      <p:sp>
        <p:nvSpPr>
          <p:cNvPr id="6" name="Espace réservé du contenu 5"/>
          <p:cNvSpPr>
            <a:spLocks noGrp="1"/>
          </p:cNvSpPr>
          <p:nvPr>
            <p:ph sz="quarter" idx="12"/>
          </p:nvPr>
        </p:nvSpPr>
        <p:spPr>
          <a:xfrm>
            <a:off x="0" y="1600200"/>
            <a:ext cx="9009514" cy="4392488"/>
          </a:xfrm>
        </p:spPr>
        <p:txBody>
          <a:bodyPr/>
          <a:lstStyle/>
          <a:p>
            <a:pPr marL="180975" lvl="1" indent="0">
              <a:buNone/>
            </a:pPr>
            <a:r>
              <a:rPr lang="fr-CA" sz="2600" b="1" dirty="0"/>
              <a:t>Une petite économie ouverte</a:t>
            </a:r>
          </a:p>
          <a:p>
            <a:pPr lvl="1"/>
            <a:r>
              <a:rPr lang="fr-CA" dirty="0"/>
              <a:t>Pourquoi les taux d’intérêt canadiens et américains évoluent-ils souvent de façon parallèle ? </a:t>
            </a:r>
          </a:p>
          <a:p>
            <a:pPr lvl="1"/>
            <a:r>
              <a:rPr lang="fr-CA" b="1" dirty="0"/>
              <a:t>Petite économie ouverte </a:t>
            </a:r>
            <a:r>
              <a:rPr lang="fr-CA" dirty="0"/>
              <a:t>: Économie ouverte qui, en raison de sa taille, n’a qu’un impact négligeable sur les prix internationaux, et en particulier sur le taux d’intérêt mondial.</a:t>
            </a:r>
          </a:p>
        </p:txBody>
      </p:sp>
    </p:spTree>
    <p:extLst>
      <p:ext uri="{BB962C8B-B14F-4D97-AF65-F5344CB8AC3E}">
        <p14:creationId xmlns:p14="http://schemas.microsoft.com/office/powerpoint/2010/main" val="33706024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sz="2800" dirty="0"/>
              <a:t>La détermination du taux d’intérêt dans une petite économie ouverte avec mobilité parfaite des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29</a:t>
            </a:fld>
            <a:endParaRPr lang="fr-CA" dirty="0"/>
          </a:p>
        </p:txBody>
      </p:sp>
      <p:sp>
        <p:nvSpPr>
          <p:cNvPr id="6" name="Espace réservé du contenu 5"/>
          <p:cNvSpPr>
            <a:spLocks noGrp="1"/>
          </p:cNvSpPr>
          <p:nvPr>
            <p:ph sz="quarter" idx="12"/>
          </p:nvPr>
        </p:nvSpPr>
        <p:spPr>
          <a:xfrm>
            <a:off x="0" y="1600200"/>
            <a:ext cx="8763000" cy="4392488"/>
          </a:xfrm>
        </p:spPr>
        <p:txBody>
          <a:bodyPr/>
          <a:lstStyle/>
          <a:p>
            <a:pPr marL="180975" lvl="1" indent="0">
              <a:buNone/>
            </a:pPr>
            <a:r>
              <a:rPr lang="fr-CA" sz="2600" b="1" dirty="0"/>
              <a:t>La mobilité parfaite des capitaux</a:t>
            </a:r>
          </a:p>
          <a:p>
            <a:pPr lvl="1"/>
            <a:r>
              <a:rPr lang="fr-CA" b="1" dirty="0"/>
              <a:t>Mobilité parfaite des capitaux </a:t>
            </a:r>
            <a:r>
              <a:rPr lang="fr-CA" dirty="0"/>
              <a:t>: Accès sans restriction aux marchés financiers internationaux.</a:t>
            </a:r>
          </a:p>
          <a:p>
            <a:pPr marL="180975" lvl="1" indent="0" algn="ctr">
              <a:buNone/>
            </a:pPr>
            <a:r>
              <a:rPr lang="fr-CA" i="1" dirty="0"/>
              <a:t>r = r </a:t>
            </a:r>
            <a:r>
              <a:rPr lang="fr-CA" i="1" baseline="30000" dirty="0"/>
              <a:t>m</a:t>
            </a:r>
            <a:endParaRPr lang="fr-CA" dirty="0"/>
          </a:p>
          <a:p>
            <a:pPr lvl="1"/>
            <a:r>
              <a:rPr lang="fr-CA" b="1" dirty="0"/>
              <a:t>Parité des taux d’intérêt </a:t>
            </a:r>
            <a:r>
              <a:rPr lang="fr-CA" dirty="0"/>
              <a:t>: Théorie selon laquelle les taux d’intérêt réels de différents pays, sur des actifs financiers comparables, devraient être les mêmes partout,     lorsqu’il y a mobilité parfaite des capitaux. </a:t>
            </a:r>
          </a:p>
        </p:txBody>
      </p:sp>
    </p:spTree>
    <p:extLst>
      <p:ext uri="{BB962C8B-B14F-4D97-AF65-F5344CB8AC3E}">
        <p14:creationId xmlns:p14="http://schemas.microsoft.com/office/powerpoint/2010/main" val="2692980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p:txBody>
          <a:bodyPr/>
          <a:lstStyle/>
          <a:p>
            <a:r>
              <a:rPr lang="fr-CA" dirty="0"/>
              <a:t>Introduction</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a:t>
            </a:fld>
            <a:endParaRPr lang="fr-CA" dirty="0"/>
          </a:p>
        </p:txBody>
      </p:sp>
      <p:sp>
        <p:nvSpPr>
          <p:cNvPr id="7" name="Espace réservé du contenu 6"/>
          <p:cNvSpPr>
            <a:spLocks noGrp="1"/>
          </p:cNvSpPr>
          <p:nvPr>
            <p:ph sz="quarter" idx="12"/>
          </p:nvPr>
        </p:nvSpPr>
        <p:spPr/>
        <p:txBody>
          <a:bodyPr/>
          <a:lstStyle/>
          <a:p>
            <a:pPr lvl="1"/>
            <a:r>
              <a:rPr lang="fr-CA" dirty="0"/>
              <a:t>L’ouverture d’une économie nationale au commerce international présente des avantages évidents : </a:t>
            </a:r>
          </a:p>
          <a:p>
            <a:pPr lvl="2"/>
            <a:r>
              <a:rPr lang="fr-CA" dirty="0"/>
              <a:t>Les échanges permettent à chaque pays de se spécialiser dans ce qu’il fait le mieux.</a:t>
            </a:r>
          </a:p>
          <a:p>
            <a:pPr lvl="2"/>
            <a:r>
              <a:rPr lang="fr-CA" dirty="0"/>
              <a:t>Les échanges permettent à chaque pays de consommer une grande variété de biens et de services produits      dans le monde entier.</a:t>
            </a:r>
          </a:p>
        </p:txBody>
      </p:sp>
      <p:sp>
        <p:nvSpPr>
          <p:cNvPr id="5" name="Espace réservé du texte 4"/>
          <p:cNvSpPr>
            <a:spLocks noGrp="1"/>
          </p:cNvSpPr>
          <p:nvPr>
            <p:ph type="body" sz="quarter" idx="13"/>
          </p:nvPr>
        </p:nvSpPr>
        <p:spPr/>
        <p:txBody>
          <a:bodyPr/>
          <a:lstStyle/>
          <a:p>
            <a:r>
              <a:rPr lang="fr-CA" dirty="0"/>
              <a:t>12</a:t>
            </a:r>
          </a:p>
        </p:txBody>
      </p:sp>
    </p:spTree>
    <p:extLst>
      <p:ext uri="{BB962C8B-B14F-4D97-AF65-F5344CB8AC3E}">
        <p14:creationId xmlns:p14="http://schemas.microsoft.com/office/powerpoint/2010/main" val="4538893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304800"/>
            <a:ext cx="7286645" cy="1157531"/>
          </a:xfrm>
        </p:spPr>
        <p:txBody>
          <a:bodyPr/>
          <a:lstStyle/>
          <a:p>
            <a:r>
              <a:rPr lang="fr-CA" sz="2800" dirty="0"/>
              <a:t>La détermination du taux d’intérêt dans une petite économie ouverte avec mobilité parfaite des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30</a:t>
            </a:fld>
            <a:endParaRPr lang="fr-CA" dirty="0"/>
          </a:p>
        </p:txBody>
      </p:sp>
      <p:sp>
        <p:nvSpPr>
          <p:cNvPr id="6" name="Espace réservé du contenu 5"/>
          <p:cNvSpPr>
            <a:spLocks noGrp="1"/>
          </p:cNvSpPr>
          <p:nvPr>
            <p:ph sz="quarter" idx="12"/>
          </p:nvPr>
        </p:nvSpPr>
        <p:spPr>
          <a:xfrm>
            <a:off x="0" y="1600200"/>
            <a:ext cx="9009514" cy="4392488"/>
          </a:xfrm>
        </p:spPr>
        <p:txBody>
          <a:bodyPr/>
          <a:lstStyle/>
          <a:p>
            <a:pPr marL="180975" lvl="1" indent="0">
              <a:buNone/>
            </a:pPr>
            <a:r>
              <a:rPr lang="fr-CA" sz="2600" b="1" dirty="0"/>
              <a:t>Les limites de la parité des taux d’intérêt</a:t>
            </a:r>
          </a:p>
          <a:p>
            <a:pPr lvl="1"/>
            <a:r>
              <a:rPr lang="fr-CA" dirty="0"/>
              <a:t>Le taux d’intérêt réel au Canada n’est pas toujours égal au taux d’intérêt réel dans le reste du monde, et cela, pour deux raisons distinctes :</a:t>
            </a:r>
          </a:p>
          <a:p>
            <a:pPr lvl="2"/>
            <a:r>
              <a:rPr lang="fr-CA" dirty="0"/>
              <a:t>Les actifs financiers présentent un risque de non-remboursement. </a:t>
            </a:r>
          </a:p>
          <a:p>
            <a:pPr lvl="2"/>
            <a:r>
              <a:rPr lang="fr-CA" dirty="0"/>
              <a:t>Les actifs financiers offerts dans les différents pays ne sont </a:t>
            </a:r>
            <a:br>
              <a:rPr lang="fr-CA" dirty="0"/>
            </a:br>
            <a:r>
              <a:rPr lang="fr-CA" dirty="0"/>
              <a:t>pas forcément de parfaits substituts.</a:t>
            </a:r>
            <a:r>
              <a:rPr lang="fr-CA" sz="2400" dirty="0"/>
              <a:t> </a:t>
            </a:r>
          </a:p>
        </p:txBody>
      </p:sp>
    </p:spTree>
    <p:extLst>
      <p:ext uri="{BB962C8B-B14F-4D97-AF65-F5344CB8AC3E}">
        <p14:creationId xmlns:p14="http://schemas.microsoft.com/office/powerpoint/2010/main" val="34129194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1857355" y="260648"/>
            <a:ext cx="7286645" cy="1157531"/>
          </a:xfrm>
        </p:spPr>
        <p:txBody>
          <a:bodyPr/>
          <a:lstStyle/>
          <a:p>
            <a:r>
              <a:rPr lang="fr-CA" dirty="0"/>
              <a:t>Conclusion</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31</a:t>
            </a:fld>
            <a:endParaRPr lang="fr-CA" dirty="0"/>
          </a:p>
        </p:txBody>
      </p:sp>
      <p:sp>
        <p:nvSpPr>
          <p:cNvPr id="6" name="Espace réservé du contenu 5"/>
          <p:cNvSpPr>
            <a:spLocks noGrp="1"/>
          </p:cNvSpPr>
          <p:nvPr>
            <p:ph sz="quarter" idx="12"/>
          </p:nvPr>
        </p:nvSpPr>
        <p:spPr>
          <a:xfrm>
            <a:off x="0" y="1676400"/>
            <a:ext cx="9117018" cy="4392488"/>
          </a:xfrm>
        </p:spPr>
        <p:txBody>
          <a:bodyPr/>
          <a:lstStyle/>
          <a:p>
            <a:pPr lvl="1"/>
            <a:r>
              <a:rPr lang="fr-CA" dirty="0"/>
              <a:t>Les variables macroéconomiques présentées ici    constituent un point de départ pour l’analyse des interactions d’une économie ouverte avec les autres pays. </a:t>
            </a:r>
          </a:p>
          <a:p>
            <a:pPr lvl="1"/>
            <a:r>
              <a:rPr lang="fr-CA" dirty="0"/>
              <a:t>Dans le prochain chapitre, nous élaborerons un modèle expliquant la détermination de ces variables.</a:t>
            </a:r>
          </a:p>
          <a:p>
            <a:pPr lvl="1"/>
            <a:r>
              <a:rPr lang="fr-CA" dirty="0"/>
              <a:t>Nous pourrons alors aborder les conséquences de certains événements ou de certaines politiques économiques sur     la balance commerciale et sur les taux de change.</a:t>
            </a:r>
          </a:p>
        </p:txBody>
      </p:sp>
    </p:spTree>
    <p:extLst>
      <p:ext uri="{BB962C8B-B14F-4D97-AF65-F5344CB8AC3E}">
        <p14:creationId xmlns:p14="http://schemas.microsoft.com/office/powerpoint/2010/main" val="357842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p:txBody>
          <a:bodyPr/>
          <a:lstStyle/>
          <a:p>
            <a:r>
              <a:rPr lang="fr-CA" dirty="0"/>
              <a:t>Introduction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4</a:t>
            </a:fld>
            <a:endParaRPr lang="fr-CA" dirty="0"/>
          </a:p>
        </p:txBody>
      </p:sp>
      <p:sp>
        <p:nvSpPr>
          <p:cNvPr id="7" name="Espace réservé du contenu 6"/>
          <p:cNvSpPr>
            <a:spLocks noGrp="1"/>
          </p:cNvSpPr>
          <p:nvPr>
            <p:ph sz="quarter" idx="12"/>
          </p:nvPr>
        </p:nvSpPr>
        <p:spPr/>
        <p:txBody>
          <a:bodyPr/>
          <a:lstStyle/>
          <a:p>
            <a:pPr lvl="1"/>
            <a:r>
              <a:rPr lang="fr-CA" dirty="0"/>
              <a:t>Pour simplifier l’analyse, les économistes posent souvent l’hypothèse d’une économie fermée. </a:t>
            </a:r>
          </a:p>
          <a:p>
            <a:pPr lvl="1"/>
            <a:r>
              <a:rPr lang="fr-FR" dirty="0"/>
              <a:t>Certains problèmes nouveaux apparaissent dans </a:t>
            </a:r>
            <a:br>
              <a:rPr lang="fr-FR" dirty="0"/>
            </a:br>
            <a:r>
              <a:rPr lang="fr-FR" dirty="0"/>
              <a:t>le contexte d’une économie ouverte.</a:t>
            </a:r>
          </a:p>
          <a:p>
            <a:pPr lvl="1"/>
            <a:r>
              <a:rPr lang="fr-CA" b="1" dirty="0"/>
              <a:t>Économie ouverte </a:t>
            </a:r>
            <a:r>
              <a:rPr lang="fr-CA" dirty="0"/>
              <a:t>: Économie qui interagit librement avec celle des autres pays.</a:t>
            </a:r>
            <a:r>
              <a:rPr lang="fr-FR" sz="2400" dirty="0"/>
              <a:t> </a:t>
            </a:r>
            <a:endParaRPr lang="fr-CA" sz="2500" dirty="0"/>
          </a:p>
        </p:txBody>
      </p:sp>
      <p:sp>
        <p:nvSpPr>
          <p:cNvPr id="5" name="Espace réservé du texte 4"/>
          <p:cNvSpPr>
            <a:spLocks noGrp="1"/>
          </p:cNvSpPr>
          <p:nvPr>
            <p:ph type="body" sz="quarter" idx="13"/>
          </p:nvPr>
        </p:nvSpPr>
        <p:spPr/>
        <p:txBody>
          <a:bodyPr/>
          <a:lstStyle/>
          <a:p>
            <a:r>
              <a:rPr lang="fr-CA" dirty="0"/>
              <a:t>12</a:t>
            </a:r>
          </a:p>
        </p:txBody>
      </p:sp>
    </p:spTree>
    <p:extLst>
      <p:ext uri="{BB962C8B-B14F-4D97-AF65-F5344CB8AC3E}">
        <p14:creationId xmlns:p14="http://schemas.microsoft.com/office/powerpoint/2010/main" val="781361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5</a:t>
            </a:fld>
            <a:endParaRPr lang="fr-CA" dirty="0"/>
          </a:p>
        </p:txBody>
      </p:sp>
      <p:sp>
        <p:nvSpPr>
          <p:cNvPr id="6" name="Espace réservé du contenu 5"/>
          <p:cNvSpPr>
            <a:spLocks noGrp="1"/>
          </p:cNvSpPr>
          <p:nvPr>
            <p:ph sz="quarter" idx="12"/>
          </p:nvPr>
        </p:nvSpPr>
        <p:spPr>
          <a:xfrm>
            <a:off x="26982" y="1484784"/>
            <a:ext cx="8610780" cy="4608512"/>
          </a:xfrm>
        </p:spPr>
        <p:txBody>
          <a:bodyPr/>
          <a:lstStyle/>
          <a:p>
            <a:pPr marL="180975" lvl="1" indent="0">
              <a:buNone/>
            </a:pPr>
            <a:r>
              <a:rPr lang="fr-CA" sz="2600" b="1" dirty="0"/>
              <a:t>Les flux de biens et de services : exportations, importations et exportations nettes</a:t>
            </a:r>
          </a:p>
          <a:p>
            <a:pPr lvl="1"/>
            <a:r>
              <a:rPr lang="fr-CA" b="1" dirty="0"/>
              <a:t>Exportations </a:t>
            </a:r>
            <a:r>
              <a:rPr lang="fr-CA" dirty="0"/>
              <a:t>: Biens et services produits dans le pays  et vendus à l’étranger.</a:t>
            </a:r>
          </a:p>
          <a:p>
            <a:pPr lvl="1"/>
            <a:r>
              <a:rPr lang="fr-CA" b="1" dirty="0"/>
              <a:t>Importations </a:t>
            </a:r>
            <a:r>
              <a:rPr lang="fr-CA" dirty="0"/>
              <a:t>: Biens et services produits à l’étranger    et achetés dans le pays.</a:t>
            </a:r>
          </a:p>
          <a:p>
            <a:pPr lvl="1"/>
            <a:r>
              <a:rPr lang="fr-CA" b="1" dirty="0"/>
              <a:t>Exportations nettes (ou balance commerciale)</a:t>
            </a:r>
            <a:r>
              <a:rPr lang="fr-CA" dirty="0"/>
              <a:t> : Différence entre la valeur des exportations et celle      des importations. </a:t>
            </a:r>
          </a:p>
          <a:p>
            <a:pPr marL="180975" lvl="1" indent="0">
              <a:buNone/>
            </a:pPr>
            <a:endParaRPr lang="fr-CA" sz="2600" dirty="0"/>
          </a:p>
        </p:txBody>
      </p:sp>
    </p:spTree>
    <p:extLst>
      <p:ext uri="{BB962C8B-B14F-4D97-AF65-F5344CB8AC3E}">
        <p14:creationId xmlns:p14="http://schemas.microsoft.com/office/powerpoint/2010/main" val="3681943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6</a:t>
            </a:fld>
            <a:endParaRPr lang="fr-CA" dirty="0"/>
          </a:p>
        </p:txBody>
      </p:sp>
      <p:sp>
        <p:nvSpPr>
          <p:cNvPr id="6" name="Espace réservé du contenu 5"/>
          <p:cNvSpPr>
            <a:spLocks noGrp="1"/>
          </p:cNvSpPr>
          <p:nvPr>
            <p:ph sz="quarter" idx="12"/>
          </p:nvPr>
        </p:nvSpPr>
        <p:spPr>
          <a:xfrm>
            <a:off x="26982" y="1484784"/>
            <a:ext cx="8610780" cy="4608512"/>
          </a:xfrm>
        </p:spPr>
        <p:txBody>
          <a:bodyPr/>
          <a:lstStyle/>
          <a:p>
            <a:pPr marL="180975" lvl="1" indent="0">
              <a:buNone/>
            </a:pPr>
            <a:r>
              <a:rPr lang="fr-CA" sz="2600" b="1" dirty="0"/>
              <a:t>Les flux de biens et de services : exportations, importations et exportations nettes (suite)</a:t>
            </a:r>
          </a:p>
          <a:p>
            <a:pPr lvl="1"/>
            <a:r>
              <a:rPr lang="fr-CA" b="1" dirty="0"/>
              <a:t>Excédent commercial </a:t>
            </a:r>
            <a:r>
              <a:rPr lang="fr-CA" dirty="0"/>
              <a:t>: Situation dans laquelle           les exportations sont supérieures aux importations.</a:t>
            </a:r>
          </a:p>
          <a:p>
            <a:pPr lvl="1"/>
            <a:r>
              <a:rPr lang="fr-CA" b="1" dirty="0"/>
              <a:t>Déficit commercial </a:t>
            </a:r>
            <a:r>
              <a:rPr lang="fr-CA" dirty="0"/>
              <a:t>: Situation dans laquelle                  les importations sont supérieures aux exportations. </a:t>
            </a:r>
          </a:p>
          <a:p>
            <a:pPr lvl="1"/>
            <a:r>
              <a:rPr lang="fr-CA" b="1" dirty="0"/>
              <a:t>Balance commerciale équilibrée</a:t>
            </a:r>
            <a:r>
              <a:rPr lang="fr-CA" dirty="0"/>
              <a:t> : Situation dans laquelle les exportations sont égales aux importations.</a:t>
            </a:r>
          </a:p>
          <a:p>
            <a:pPr lvl="1"/>
            <a:endParaRPr lang="fr-CA" dirty="0"/>
          </a:p>
        </p:txBody>
      </p:sp>
    </p:spTree>
    <p:extLst>
      <p:ext uri="{BB962C8B-B14F-4D97-AF65-F5344CB8AC3E}">
        <p14:creationId xmlns:p14="http://schemas.microsoft.com/office/powerpoint/2010/main" val="2078847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7</a:t>
            </a:fld>
            <a:endParaRPr lang="fr-CA" dirty="0"/>
          </a:p>
        </p:txBody>
      </p:sp>
      <p:sp>
        <p:nvSpPr>
          <p:cNvPr id="6" name="Espace réservé du contenu 5"/>
          <p:cNvSpPr>
            <a:spLocks noGrp="1"/>
          </p:cNvSpPr>
          <p:nvPr>
            <p:ph sz="quarter" idx="12"/>
          </p:nvPr>
        </p:nvSpPr>
        <p:spPr>
          <a:xfrm>
            <a:off x="26982" y="1484784"/>
            <a:ext cx="9117018" cy="4608512"/>
          </a:xfrm>
        </p:spPr>
        <p:txBody>
          <a:bodyPr/>
          <a:lstStyle/>
          <a:p>
            <a:pPr marL="180975" lvl="1" indent="0">
              <a:buNone/>
            </a:pPr>
            <a:r>
              <a:rPr lang="fr-CA" sz="2600" b="1" dirty="0"/>
              <a:t>Les flux de biens et de services : exportations, importations et exportations nettes (suite)</a:t>
            </a:r>
          </a:p>
          <a:p>
            <a:pPr lvl="1"/>
            <a:r>
              <a:rPr lang="fr-CA" sz="2300" dirty="0"/>
              <a:t>Voici les divers facteurs qui influent sur les exportations et         les importations : </a:t>
            </a:r>
          </a:p>
          <a:p>
            <a:pPr lvl="2"/>
            <a:r>
              <a:rPr lang="fr-CA" sz="2000" dirty="0"/>
              <a:t>La préférence des consommateurs pour les biens nationaux ou étrangers.</a:t>
            </a:r>
          </a:p>
          <a:p>
            <a:pPr lvl="2"/>
            <a:r>
              <a:rPr lang="fr-CA" sz="2000" dirty="0"/>
              <a:t>Les prix des biens à l’intérieur du pays et à l’étranger.</a:t>
            </a:r>
          </a:p>
          <a:p>
            <a:pPr lvl="2"/>
            <a:r>
              <a:rPr lang="fr-CA" sz="2000" dirty="0"/>
              <a:t>Les taux de change pour la monnaie nationale et les devises étrangères.</a:t>
            </a:r>
          </a:p>
          <a:p>
            <a:pPr lvl="2"/>
            <a:r>
              <a:rPr lang="fr-CA" sz="2000" dirty="0"/>
              <a:t>Les revenus des consommateurs nationaux et étrangers.</a:t>
            </a:r>
          </a:p>
          <a:p>
            <a:pPr lvl="2"/>
            <a:r>
              <a:rPr lang="fr-CA" sz="2000" dirty="0"/>
              <a:t>Les coûts internationaux du transport des marchandises.</a:t>
            </a:r>
          </a:p>
          <a:p>
            <a:pPr lvl="2"/>
            <a:r>
              <a:rPr lang="fr-CA" sz="2000" dirty="0"/>
              <a:t>La politique commerciale du gouvernement. </a:t>
            </a:r>
          </a:p>
          <a:p>
            <a:pPr lvl="1"/>
            <a:endParaRPr lang="fr-CA" sz="2600" dirty="0"/>
          </a:p>
        </p:txBody>
      </p:sp>
    </p:spTree>
    <p:extLst>
      <p:ext uri="{BB962C8B-B14F-4D97-AF65-F5344CB8AC3E}">
        <p14:creationId xmlns:p14="http://schemas.microsoft.com/office/powerpoint/2010/main" val="22050719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sz="2600" dirty="0"/>
              <a:t>Figure 12.1 : L’internationalisation </a:t>
            </a:r>
            <a:br>
              <a:rPr lang="fr-CA" sz="2600" dirty="0"/>
            </a:br>
            <a:r>
              <a:rPr lang="fr-CA" sz="2600" dirty="0"/>
              <a:t>de l’économie canadienne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8</a:t>
            </a:fld>
            <a:endParaRPr lang="fr-CA" dirty="0"/>
          </a:p>
        </p:txBody>
      </p:sp>
      <p:pic>
        <p:nvPicPr>
          <p:cNvPr id="7" name="Espace réservé du contenu 6" descr="macro_figure12-1.jpg"/>
          <p:cNvPicPr>
            <a:picLocks noGrp="1" noChangeAspect="1"/>
          </p:cNvPicPr>
          <p:nvPr>
            <p:ph sz="quarter" idx="12"/>
          </p:nvPr>
        </p:nvPicPr>
        <p:blipFill>
          <a:blip r:embed="rId2"/>
          <a:srcRect l="-43124" r="-43124"/>
          <a:stretch>
            <a:fillRect/>
          </a:stretch>
        </p:blipFill>
        <p:spPr>
          <a:xfrm>
            <a:off x="26988" y="1484312"/>
            <a:ext cx="9164230" cy="4687887"/>
          </a:xfrm>
        </p:spPr>
      </p:pic>
    </p:spTree>
    <p:extLst>
      <p:ext uri="{BB962C8B-B14F-4D97-AF65-F5344CB8AC3E}">
        <p14:creationId xmlns:p14="http://schemas.microsoft.com/office/powerpoint/2010/main" val="634613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CA" dirty="0"/>
              <a:t>Les flux internationaux de biens </a:t>
            </a:r>
            <a:br>
              <a:rPr lang="fr-CA" dirty="0"/>
            </a:br>
            <a:r>
              <a:rPr lang="fr-CA" dirty="0"/>
              <a:t>et de capitaux (suite)</a:t>
            </a:r>
          </a:p>
        </p:txBody>
      </p:sp>
      <p:sp>
        <p:nvSpPr>
          <p:cNvPr id="3" name="Espace réservé du numéro de diapositive 2"/>
          <p:cNvSpPr>
            <a:spLocks noGrp="1"/>
          </p:cNvSpPr>
          <p:nvPr>
            <p:ph type="sldNum" sz="quarter" idx="4"/>
          </p:nvPr>
        </p:nvSpPr>
        <p:spPr/>
        <p:txBody>
          <a:bodyPr/>
          <a:lstStyle/>
          <a:p>
            <a:pPr>
              <a:defRPr/>
            </a:pPr>
            <a:fld id="{437E8A14-D642-4221-8302-C4B33561F905}" type="slidenum">
              <a:rPr lang="fr-CA" smtClean="0"/>
              <a:pPr>
                <a:defRPr/>
              </a:pPr>
              <a:t>9</a:t>
            </a:fld>
            <a:endParaRPr lang="fr-CA" dirty="0"/>
          </a:p>
        </p:txBody>
      </p:sp>
      <p:sp>
        <p:nvSpPr>
          <p:cNvPr id="6" name="Espace réservé du contenu 5"/>
          <p:cNvSpPr>
            <a:spLocks noGrp="1"/>
          </p:cNvSpPr>
          <p:nvPr>
            <p:ph sz="quarter" idx="12"/>
          </p:nvPr>
        </p:nvSpPr>
        <p:spPr>
          <a:xfrm>
            <a:off x="26982" y="1484784"/>
            <a:ext cx="9009514" cy="4608512"/>
          </a:xfrm>
        </p:spPr>
        <p:txBody>
          <a:bodyPr/>
          <a:lstStyle/>
          <a:p>
            <a:pPr marL="180975" lvl="1" indent="0">
              <a:buNone/>
            </a:pPr>
            <a:r>
              <a:rPr lang="fr-CA" sz="2600" b="1" dirty="0"/>
              <a:t>Les flux de ressources financières : les sorties    nettes de capitaux</a:t>
            </a:r>
          </a:p>
          <a:p>
            <a:pPr lvl="1"/>
            <a:r>
              <a:rPr lang="fr-CA" b="1" dirty="0"/>
              <a:t>Sorties nettes de capitaux </a:t>
            </a:r>
            <a:r>
              <a:rPr lang="fr-CA" dirty="0"/>
              <a:t>: Différence entre les acquisitions d’actifs étrangers par des résidants nationaux et les acquisitions d’actifs nationaux par les étrangers.</a:t>
            </a:r>
          </a:p>
          <a:p>
            <a:pPr lvl="1"/>
            <a:r>
              <a:rPr lang="fr-CA" dirty="0"/>
              <a:t>SNC = Exportations de capitaux </a:t>
            </a:r>
            <a:r>
              <a:rPr lang="mr-IN" dirty="0"/>
              <a:t>–</a:t>
            </a:r>
            <a:r>
              <a:rPr lang="fr-CA" dirty="0"/>
              <a:t> Importations de capitaux</a:t>
            </a:r>
          </a:p>
          <a:p>
            <a:pPr lvl="1"/>
            <a:r>
              <a:rPr lang="fr-CA" dirty="0"/>
              <a:t>Les flux de capitaux peuvent prendre deux formes :</a:t>
            </a:r>
          </a:p>
          <a:p>
            <a:pPr lvl="2"/>
            <a:r>
              <a:rPr lang="fr-CA" dirty="0"/>
              <a:t>L’investissement direct à l’étranger.</a:t>
            </a:r>
          </a:p>
          <a:p>
            <a:pPr lvl="2"/>
            <a:r>
              <a:rPr lang="fr-CA" dirty="0"/>
              <a:t>L’investissement de portefeuille.</a:t>
            </a:r>
          </a:p>
          <a:p>
            <a:pPr lvl="1"/>
            <a:endParaRPr lang="fr-CA" sz="2600" dirty="0"/>
          </a:p>
        </p:txBody>
      </p:sp>
    </p:spTree>
    <p:extLst>
      <p:ext uri="{BB962C8B-B14F-4D97-AF65-F5344CB8AC3E}">
        <p14:creationId xmlns:p14="http://schemas.microsoft.com/office/powerpoint/2010/main" val="3914296924"/>
      </p:ext>
    </p:extLst>
  </p:cSld>
  <p:clrMapOvr>
    <a:masterClrMapping/>
  </p:clrMapOvr>
</p:sld>
</file>

<file path=ppt/theme/theme1.xml><?xml version="1.0" encoding="utf-8"?>
<a:theme xmlns:a="http://schemas.openxmlformats.org/drawingml/2006/main" name="Conception personnalisée">
  <a:themeElements>
    <a:clrScheme name="Marketing">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5D87A1"/>
      </a:hlink>
      <a:folHlink>
        <a:srgbClr val="8EABB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9133</TotalTime>
  <Words>2121</Words>
  <Application>Microsoft Macintosh PowerPoint</Application>
  <PresentationFormat>On-screen Show (4:3)</PresentationFormat>
  <Paragraphs>177</Paragraphs>
  <Slides>31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Arial Unicode MS</vt:lpstr>
      <vt:lpstr>BlissMedium</vt:lpstr>
      <vt:lpstr>Formata-Medium</vt:lpstr>
      <vt:lpstr>Wingdings</vt:lpstr>
      <vt:lpstr>Conception personnalisée</vt:lpstr>
      <vt:lpstr>PowerPoint Presentation</vt:lpstr>
      <vt:lpstr>Partie 5 : Les principes macroéconomiques des économies ouvertes</vt:lpstr>
      <vt:lpstr>Introduction</vt:lpstr>
      <vt:lpstr>Introduction (suite)</vt:lpstr>
      <vt:lpstr>Les flux internationaux de biens  et de capitaux</vt:lpstr>
      <vt:lpstr>Les flux internationaux de biens  et de capitaux (suite)</vt:lpstr>
      <vt:lpstr>Les flux internationaux de biens  et de capitaux (suite)</vt:lpstr>
      <vt:lpstr>Figure 12.1 : L’internationalisation  de l’économie canadienne</vt:lpstr>
      <vt:lpstr>Les flux internationaux de biens  et de capitaux (suite)</vt:lpstr>
      <vt:lpstr>Les flux internationaux de biens  et de capitaux (suite)</vt:lpstr>
      <vt:lpstr>Les flux internationaux de biens  et de capitaux (suite)</vt:lpstr>
      <vt:lpstr>Les flux internationaux de biens  et de capitaux (suite)</vt:lpstr>
      <vt:lpstr>Les flux internationaux de biens  et de capitaux (suite)</vt:lpstr>
      <vt:lpstr>Les flux internationaux de biens  et de capitaux (suite)</vt:lpstr>
      <vt:lpstr>Les flux internationaux de biens  et de capitaux (suite)</vt:lpstr>
      <vt:lpstr>Les flux internationaux de biens  et de capitaux (suite)</vt:lpstr>
      <vt:lpstr>Tableau 12.1 : Les flux internationaux de biens et de capitaux : un résumé</vt:lpstr>
      <vt:lpstr>Le prix des transactions internationales : les taux de change nominal et réel</vt:lpstr>
      <vt:lpstr>Le prix des transactions internationales : les taux de change nominal et réel (suite)</vt:lpstr>
      <vt:lpstr>Le prix des transactions internationales : les taux de change nominal et réel (suite)</vt:lpstr>
      <vt:lpstr>Le prix des transactions internationales : les taux de change nominal et réel (suite)</vt:lpstr>
      <vt:lpstr>Une première théorie des taux  de change : la parité des pouvoirs d’achat</vt:lpstr>
      <vt:lpstr>Une première théorie des taux  de change : la parité des pouvoirs d’achat (suite)</vt:lpstr>
      <vt:lpstr>Une première théorie des taux  de change : la parité des pouvoirs d’achat (suite)</vt:lpstr>
      <vt:lpstr>Une première théorie des taux  de change : la parité des pouvoirs d’achat (suite)</vt:lpstr>
      <vt:lpstr>Une première théorie des taux  de change : la parité des pouvoirs d’achat (suite)</vt:lpstr>
      <vt:lpstr>Une première théorie des taux  de change : la parité des pouvoirs d’achat (suite)</vt:lpstr>
      <vt:lpstr>La détermination du taux d’intérêt dans une petite économie ouverte avec mobilité parfaite des capitaux</vt:lpstr>
      <vt:lpstr>La détermination du taux d’intérêt dans une petite économie ouverte avec mobilité parfaite des capitaux (suite)</vt:lpstr>
      <vt:lpstr>La détermination du taux d’intérêt dans une petite économie ouverte avec mobilité parfaite des capitaux (suite)</vt:lpstr>
      <vt:lpstr>Conclusion</vt:lpstr>
    </vt:vector>
  </TitlesOfParts>
  <Company>Cheneliere-Education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Potter Nouvelle génération</dc:title>
  <dc:creator>Maria Sheink</dc:creator>
  <cp:lastModifiedBy>Marc Prudhomme</cp:lastModifiedBy>
  <cp:revision>987</cp:revision>
  <cp:lastPrinted>2010-03-09T15:24:54Z</cp:lastPrinted>
  <dcterms:created xsi:type="dcterms:W3CDTF">2014-05-20T17:28:49Z</dcterms:created>
  <dcterms:modified xsi:type="dcterms:W3CDTF">2022-03-22T15:45:49Z</dcterms:modified>
</cp:coreProperties>
</file>

<file path=docProps/thumbnail.jpeg>
</file>